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1"/>
  </p:notesMasterIdLst>
  <p:handoutMasterIdLst>
    <p:handoutMasterId r:id="rId72"/>
  </p:handoutMasterIdLst>
  <p:sldIdLst>
    <p:sldId id="256" r:id="rId2"/>
    <p:sldId id="314" r:id="rId3"/>
    <p:sldId id="315" r:id="rId4"/>
    <p:sldId id="286" r:id="rId5"/>
    <p:sldId id="316" r:id="rId6"/>
    <p:sldId id="292" r:id="rId7"/>
    <p:sldId id="319" r:id="rId8"/>
    <p:sldId id="317" r:id="rId9"/>
    <p:sldId id="381" r:id="rId10"/>
    <p:sldId id="318" r:id="rId11"/>
    <p:sldId id="320" r:id="rId12"/>
    <p:sldId id="298" r:id="rId13"/>
    <p:sldId id="293" r:id="rId14"/>
    <p:sldId id="350" r:id="rId15"/>
    <p:sldId id="326" r:id="rId16"/>
    <p:sldId id="357" r:id="rId17"/>
    <p:sldId id="390" r:id="rId18"/>
    <p:sldId id="296" r:id="rId19"/>
    <p:sldId id="299" r:id="rId20"/>
    <p:sldId id="349" r:id="rId21"/>
    <p:sldId id="300" r:id="rId22"/>
    <p:sldId id="288" r:id="rId23"/>
    <p:sldId id="301" r:id="rId24"/>
    <p:sldId id="359" r:id="rId25"/>
    <p:sldId id="289" r:id="rId26"/>
    <p:sldId id="330" r:id="rId27"/>
    <p:sldId id="336" r:id="rId28"/>
    <p:sldId id="391" r:id="rId29"/>
    <p:sldId id="331" r:id="rId30"/>
    <p:sldId id="332" r:id="rId31"/>
    <p:sldId id="333" r:id="rId32"/>
    <p:sldId id="334" r:id="rId33"/>
    <p:sldId id="303" r:id="rId34"/>
    <p:sldId id="393" r:id="rId35"/>
    <p:sldId id="383" r:id="rId36"/>
    <p:sldId id="375" r:id="rId37"/>
    <p:sldId id="325" r:id="rId38"/>
    <p:sldId id="305" r:id="rId39"/>
    <p:sldId id="327" r:id="rId40"/>
    <p:sldId id="388" r:id="rId41"/>
    <p:sldId id="392" r:id="rId42"/>
    <p:sldId id="328" r:id="rId43"/>
    <p:sldId id="377" r:id="rId44"/>
    <p:sldId id="378" r:id="rId45"/>
    <p:sldId id="379" r:id="rId46"/>
    <p:sldId id="386" r:id="rId47"/>
    <p:sldId id="389" r:id="rId48"/>
    <p:sldId id="380" r:id="rId49"/>
    <p:sldId id="376" r:id="rId50"/>
    <p:sldId id="394" r:id="rId51"/>
    <p:sldId id="348" r:id="rId52"/>
    <p:sldId id="306" r:id="rId53"/>
    <p:sldId id="370" r:id="rId54"/>
    <p:sldId id="362" r:id="rId55"/>
    <p:sldId id="363" r:id="rId56"/>
    <p:sldId id="364" r:id="rId57"/>
    <p:sldId id="365" r:id="rId58"/>
    <p:sldId id="366" r:id="rId59"/>
    <p:sldId id="367" r:id="rId60"/>
    <p:sldId id="368" r:id="rId61"/>
    <p:sldId id="369" r:id="rId62"/>
    <p:sldId id="374" r:id="rId63"/>
    <p:sldId id="261" r:id="rId64"/>
    <p:sldId id="373" r:id="rId65"/>
    <p:sldId id="372" r:id="rId66"/>
    <p:sldId id="257" r:id="rId67"/>
    <p:sldId id="259" r:id="rId68"/>
    <p:sldId id="382" r:id="rId69"/>
    <p:sldId id="313" r:id="rId7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324" autoAdjust="0"/>
    <p:restoredTop sz="85298" autoAdjust="0"/>
  </p:normalViewPr>
  <p:slideViewPr>
    <p:cSldViewPr snapToGrid="0" snapToObjects="1">
      <p:cViewPr varScale="1">
        <p:scale>
          <a:sx n="112" d="100"/>
          <a:sy n="112" d="100"/>
        </p:scale>
        <p:origin x="3376" y="192"/>
      </p:cViewPr>
      <p:guideLst>
        <p:guide orient="horz" pos="2160"/>
        <p:guide pos="2880"/>
      </p:guideLst>
    </p:cSldViewPr>
  </p:slideViewPr>
  <p:outlineViewPr>
    <p:cViewPr>
      <p:scale>
        <a:sx n="33" d="100"/>
        <a:sy n="33" d="100"/>
      </p:scale>
      <p:origin x="0" y="18616"/>
    </p:cViewPr>
    <p:sldLst>
      <p:sld r:id="rId1" collapse="1"/>
    </p:sldLst>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handoutMaster" Target="handoutMasters/handout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notesMaster" Target="notesMasters/notesMaster1.xml"/></Relationships>
</file>

<file path=ppt/_rels/viewProps.xml.rels><?xml version="1.0" encoding="UTF-8" standalone="yes"?>
<Relationships xmlns="http://schemas.openxmlformats.org/package/2006/relationships"><Relationship Id="rId1" Type="http://schemas.openxmlformats.org/officeDocument/2006/relationships/slide" Target="slides/slide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CB86D1B-BDCF-D54A-9B12-1C4C0A9FBBB6}" type="datetimeFigureOut">
              <a:rPr lang="en-US" smtClean="0"/>
              <a:t>3/30/23</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6D7AD5F4-D3CE-C048-B789-5D690EB22DC9}" type="slidenum">
              <a:rPr lang="en-US" smtClean="0"/>
              <a:t>‹#›</a:t>
            </a:fld>
            <a:endParaRPr lang="en-US"/>
          </a:p>
        </p:txBody>
      </p:sp>
    </p:spTree>
    <p:extLst>
      <p:ext uri="{BB962C8B-B14F-4D97-AF65-F5344CB8AC3E}">
        <p14:creationId xmlns:p14="http://schemas.microsoft.com/office/powerpoint/2010/main" val="379674144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2CF2EE8-BDE0-D740-A972-A21238B07181}" type="datetimeFigureOut">
              <a:rPr lang="en-US" smtClean="0"/>
              <a:t>3/30/23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0ECEE8D-54D1-BC43-A706-E1390DB9DFE1}" type="slidenum">
              <a:rPr lang="en-US" smtClean="0"/>
              <a:t>‹#›</a:t>
            </a:fld>
            <a:endParaRPr lang="en-US"/>
          </a:p>
        </p:txBody>
      </p:sp>
    </p:spTree>
    <p:extLst>
      <p:ext uri="{BB962C8B-B14F-4D97-AF65-F5344CB8AC3E}">
        <p14:creationId xmlns:p14="http://schemas.microsoft.com/office/powerpoint/2010/main" val="206050421"/>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fld id="{50ECEE8D-54D1-BC43-A706-E1390DB9DFE1}" type="slidenum">
              <a:rPr lang="en-US" smtClean="0"/>
              <a:t>7</a:t>
            </a:fld>
            <a:endParaRPr lang="en-US"/>
          </a:p>
        </p:txBody>
      </p:sp>
    </p:spTree>
    <p:extLst>
      <p:ext uri="{BB962C8B-B14F-4D97-AF65-F5344CB8AC3E}">
        <p14:creationId xmlns:p14="http://schemas.microsoft.com/office/powerpoint/2010/main" val="1375935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7A1F047-D0E6-4F60-8E3E-2C2D1EF297D4}" type="slidenum">
              <a:rPr lang="en-US" smtClean="0"/>
              <a:t>67</a:t>
            </a:fld>
            <a:endParaRPr lang="en-US"/>
          </a:p>
        </p:txBody>
      </p:sp>
    </p:spTree>
    <p:extLst>
      <p:ext uri="{BB962C8B-B14F-4D97-AF65-F5344CB8AC3E}">
        <p14:creationId xmlns:p14="http://schemas.microsoft.com/office/powerpoint/2010/main" val="15712770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fld id="{50ECEE8D-54D1-BC43-A706-E1390DB9DFE1}" type="slidenum">
              <a:rPr lang="en-US" smtClean="0"/>
              <a:t>8</a:t>
            </a:fld>
            <a:endParaRPr lang="en-US"/>
          </a:p>
        </p:txBody>
      </p:sp>
    </p:spTree>
    <p:extLst>
      <p:ext uri="{BB962C8B-B14F-4D97-AF65-F5344CB8AC3E}">
        <p14:creationId xmlns:p14="http://schemas.microsoft.com/office/powerpoint/2010/main" val="13759354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fld id="{50ECEE8D-54D1-BC43-A706-E1390DB9DFE1}" type="slidenum">
              <a:rPr lang="en-US" smtClean="0"/>
              <a:t>10</a:t>
            </a:fld>
            <a:endParaRPr lang="en-US"/>
          </a:p>
        </p:txBody>
      </p:sp>
    </p:spTree>
    <p:extLst>
      <p:ext uri="{BB962C8B-B14F-4D97-AF65-F5344CB8AC3E}">
        <p14:creationId xmlns:p14="http://schemas.microsoft.com/office/powerpoint/2010/main" val="13759354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fld id="{50ECEE8D-54D1-BC43-A706-E1390DB9DFE1}" type="slidenum">
              <a:rPr lang="en-US" smtClean="0"/>
              <a:t>11</a:t>
            </a:fld>
            <a:endParaRPr lang="en-US"/>
          </a:p>
        </p:txBody>
      </p:sp>
    </p:spTree>
    <p:extLst>
      <p:ext uri="{BB962C8B-B14F-4D97-AF65-F5344CB8AC3E}">
        <p14:creationId xmlns:p14="http://schemas.microsoft.com/office/powerpoint/2010/main" val="13759354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i="1" dirty="0"/>
          </a:p>
        </p:txBody>
      </p:sp>
      <p:sp>
        <p:nvSpPr>
          <p:cNvPr id="4" name="Slide Number Placeholder 3"/>
          <p:cNvSpPr>
            <a:spLocks noGrp="1"/>
          </p:cNvSpPr>
          <p:nvPr>
            <p:ph type="sldNum" sz="quarter" idx="5"/>
          </p:nvPr>
        </p:nvSpPr>
        <p:spPr/>
        <p:txBody>
          <a:bodyPr/>
          <a:lstStyle/>
          <a:p>
            <a:fld id="{50ECEE8D-54D1-BC43-A706-E1390DB9DFE1}" type="slidenum">
              <a:rPr lang="en-US" smtClean="0"/>
              <a:t>54</a:t>
            </a:fld>
            <a:endParaRPr lang="en-US"/>
          </a:p>
        </p:txBody>
      </p:sp>
    </p:spTree>
    <p:extLst>
      <p:ext uri="{BB962C8B-B14F-4D97-AF65-F5344CB8AC3E}">
        <p14:creationId xmlns:p14="http://schemas.microsoft.com/office/powerpoint/2010/main" val="27901219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Assumption: </a:t>
            </a:r>
            <a:r>
              <a:rPr lang="en-US" b="0" i="0" dirty="0">
                <a:solidFill>
                  <a:srgbClr val="292929"/>
                </a:solidFill>
                <a:effectLst/>
                <a:latin typeface="source-serif-pro"/>
              </a:rPr>
              <a:t>The Markov process assumption is simply that the “</a:t>
            </a:r>
            <a:r>
              <a:rPr lang="en-US" dirty="0"/>
              <a:t>future is independent of the past given the present</a:t>
            </a:r>
            <a:r>
              <a:rPr lang="en-US" b="0" i="0" dirty="0">
                <a:solidFill>
                  <a:srgbClr val="292929"/>
                </a:solidFill>
                <a:effectLst/>
                <a:latin typeface="source-serif-pro"/>
              </a:rPr>
              <a:t>”.</a:t>
            </a:r>
          </a:p>
          <a:p>
            <a:endParaRPr lang="en-US" b="0" i="0" dirty="0">
              <a:solidFill>
                <a:srgbClr val="292929"/>
              </a:solidFill>
              <a:effectLst/>
              <a:latin typeface="source-serif-pro"/>
            </a:endParaRPr>
          </a:p>
          <a:p>
            <a:r>
              <a:rPr lang="en-US" b="0" i="0" dirty="0">
                <a:solidFill>
                  <a:srgbClr val="292929"/>
                </a:solidFill>
                <a:effectLst/>
                <a:latin typeface="source-serif-pro"/>
              </a:rPr>
              <a:t>HMMs are probabilistic models. They allow us to compute the joint probability of a set of hidden states given a set of observed states.</a:t>
            </a:r>
            <a:endParaRPr lang="en-US" dirty="0"/>
          </a:p>
        </p:txBody>
      </p:sp>
      <p:sp>
        <p:nvSpPr>
          <p:cNvPr id="4" name="Slide Number Placeholder 3"/>
          <p:cNvSpPr>
            <a:spLocks noGrp="1"/>
          </p:cNvSpPr>
          <p:nvPr>
            <p:ph type="sldNum" sz="quarter" idx="5"/>
          </p:nvPr>
        </p:nvSpPr>
        <p:spPr/>
        <p:txBody>
          <a:bodyPr/>
          <a:lstStyle/>
          <a:p>
            <a:fld id="{50ECEE8D-54D1-BC43-A706-E1390DB9DFE1}" type="slidenum">
              <a:rPr lang="en-US" smtClean="0"/>
              <a:t>56</a:t>
            </a:fld>
            <a:endParaRPr lang="en-US"/>
          </a:p>
        </p:txBody>
      </p:sp>
    </p:spTree>
    <p:extLst>
      <p:ext uri="{BB962C8B-B14F-4D97-AF65-F5344CB8AC3E}">
        <p14:creationId xmlns:p14="http://schemas.microsoft.com/office/powerpoint/2010/main" val="14259039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termination sites: UAA, UGA, or UAG</a:t>
            </a:r>
          </a:p>
        </p:txBody>
      </p:sp>
      <p:sp>
        <p:nvSpPr>
          <p:cNvPr id="4" name="Slide Number Placeholder 3"/>
          <p:cNvSpPr>
            <a:spLocks noGrp="1"/>
          </p:cNvSpPr>
          <p:nvPr>
            <p:ph type="sldNum" sz="quarter" idx="10"/>
          </p:nvPr>
        </p:nvSpPr>
        <p:spPr/>
        <p:txBody>
          <a:bodyPr/>
          <a:lstStyle/>
          <a:p>
            <a:fld id="{50ECEE8D-54D1-BC43-A706-E1390DB9DFE1}" type="slidenum">
              <a:rPr lang="en-US" smtClean="0"/>
              <a:t>57</a:t>
            </a:fld>
            <a:endParaRPr lang="en-US"/>
          </a:p>
        </p:txBody>
      </p:sp>
    </p:spTree>
    <p:extLst>
      <p:ext uri="{BB962C8B-B14F-4D97-AF65-F5344CB8AC3E}">
        <p14:creationId xmlns:p14="http://schemas.microsoft.com/office/powerpoint/2010/main" val="16464758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Slide Image Placeholder 1"/>
          <p:cNvSpPr>
            <a:spLocks noGrp="1" noRot="1" noChangeAspect="1" noTextEdit="1"/>
          </p:cNvSpPr>
          <p:nvPr>
            <p:ph type="sldImg" idx="2"/>
          </p:nvPr>
        </p:nvSpPr>
        <p:spPr>
          <a:xfrm>
            <a:off x="1143000" y="685800"/>
            <a:ext cx="4572000" cy="3429000"/>
          </a:xfrm>
          <a:prstGeom prst="rect">
            <a:avLst/>
          </a:prstGeom>
          <a:noFill/>
          <a:ln w="12700">
            <a:miter lim="800000"/>
          </a:ln>
        </p:spPr>
      </p:sp>
      <p:sp>
        <p:nvSpPr>
          <p:cNvPr id="6147" name="Notes Placeholder 2"/>
          <p:cNvSpPr>
            <a:spLocks noGrp="1"/>
          </p:cNvSpPr>
          <p:nvPr>
            <p:ph type="body" idx="3"/>
          </p:nvPr>
        </p:nvSpPr>
        <p:spPr>
          <a:xfrm>
            <a:off x="685800" y="4343400"/>
            <a:ext cx="5486400" cy="4114800"/>
          </a:xfrm>
          <a:prstGeom prst="rect">
            <a:avLst/>
          </a:prstGeom>
          <a:noFill/>
          <a:ln w="9525">
            <a:noFill/>
            <a:miter lim="800000"/>
          </a:ln>
        </p:spPr>
        <p:txBody>
          <a:bodyPr vert="horz" wrap="square" lIns="91440" tIns="45720" rIns="91440" bIns="45720" anchor="t" anchorCtr="0">
            <a:noAutofit/>
          </a:bodyPr>
          <a:lstStyle>
            <a:lvl1pPr marL="0" indent="0" algn="l" defTabSz="4572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Calibri" pitchFamily="34" charset="0"/>
                <a:ea typeface="ＭＳ Ｐゴシック" pitchFamily="34" charset="-128"/>
              </a:defRPr>
            </a:lvl1pPr>
            <a:lvl2pPr marL="457200" indent="0" algn="l" defTabSz="4572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Calibri" pitchFamily="34" charset="0"/>
                <a:ea typeface="ＭＳ Ｐゴシック" pitchFamily="34" charset="-128"/>
              </a:defRPr>
            </a:lvl2pPr>
            <a:lvl3pPr marL="914400" indent="0" algn="l" defTabSz="4572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Calibri" pitchFamily="34" charset="0"/>
                <a:ea typeface="ＭＳ Ｐゴシック" pitchFamily="34" charset="-128"/>
              </a:defRPr>
            </a:lvl3pPr>
            <a:lvl4pPr marL="1371600" indent="0" algn="l" defTabSz="4572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Calibri" pitchFamily="34" charset="0"/>
                <a:ea typeface="ＭＳ Ｐゴシック" pitchFamily="34" charset="-128"/>
              </a:defRPr>
            </a:lvl4pPr>
            <a:lvl5pPr marL="1828800" indent="0" algn="l" defTabSz="4572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Calibri" pitchFamily="34" charset="0"/>
                <a:ea typeface="ＭＳ Ｐゴシック" pitchFamily="34" charset="-128"/>
              </a:defRPr>
            </a:lvl5pPr>
          </a:lstStyle>
          <a:p>
            <a:pPr marL="0" lvl="0" indent="0"/>
            <a:r>
              <a:rPr lang="en-US" altLang="en-US" b="1">
                <a:latin typeface="Arial" pitchFamily="34" charset="0"/>
                <a:ea typeface="Arial" pitchFamily="34" charset="0"/>
              </a:rPr>
              <a:t>Fig. 3 </a:t>
            </a:r>
            <a:r>
              <a:rPr lang="en-US" altLang="en-US">
                <a:latin typeface="Arial" pitchFamily="34" charset="0"/>
                <a:ea typeface="Arial" pitchFamily="34" charset="0"/>
              </a:rPr>
              <a:t>Genome and transcriptome BUSCO assessments to identify universal single-copy markers for phylogenomics studies. The phylogeny was generated using the Euarchontoglires results to identify complete single-copy orthologs found in all species for building the superalignment used for maximum likelihood tree reconstruction (Materials and Methods). Mammalia and Metazoa results produced identical tree topologies. Bars below the BUSCO results show how the sizes of the assessment data sets influence the superalignment lengths and the analysis runtimes. The tree was rooted with the rabbit, all nodes have 100% bootstrap support, branch lengths are in substitutions per site (s.s.).
</a:t>
            </a:r>
          </a:p>
          <a:p>
            <a:pPr marL="0" lvl="0" indent="0"/>
            <a:r>
              <a:rPr lang="en-US" altLang="en-US">
                <a:latin typeface="Arial" pitchFamily="34" charset="0"/>
                <a:ea typeface="Arial" pitchFamily="34" charset="0"/>
              </a:rPr>
              <a:t>Unless provided in the caption above, the following copyright applies to the content of this slide: The Author 2017. Published by Oxford University Press on behalf of the Society for Molecular Biology and Evolution.This is an Open Access article distributed under the terms of the Creative Commons Attribution License (http://creativecommons.org/licenses/by/4.0/), which permits unrestricted reuse, distribution, and reproduction in any medium, provided the original work is properly cited.</a:t>
            </a:r>
          </a:p>
        </p:txBody>
      </p:sp>
      <p:sp>
        <p:nvSpPr>
          <p:cNvPr id="6148" name="Slide Number Placeholder 3"/>
          <p:cNvSpPr>
            <a:spLocks noGrp="1"/>
          </p:cNvSpPr>
          <p:nvPr>
            <p:ph type="sldNum"/>
          </p:nvPr>
        </p:nvSpPr>
        <p:spPr>
          <a:xfrm>
            <a:off x="3884612" y="8685212"/>
            <a:ext cx="2971800" cy="457200"/>
          </a:xfrm>
          <a:prstGeom prst="rect">
            <a:avLst/>
          </a:prstGeom>
          <a:noFill/>
          <a:ln>
            <a:noFill/>
            <a:miter lim="800000"/>
          </a:ln>
        </p:spPr>
        <p:txBody>
          <a:bodyPr anchor="b" anchorCtr="0">
            <a:noAutofit/>
          </a:bodyPr>
          <a:lstStyle>
            <a:lvl1pPr marL="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effectLst/>
                <a:latin typeface="Arial" pitchFamily="34" charset="0"/>
                <a:ea typeface="ＭＳ Ｐゴシック" pitchFamily="34" charset="-128"/>
              </a:defRPr>
            </a:lvl1pPr>
            <a:lvl2pPr marL="4572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effectLst/>
                <a:latin typeface="Arial" pitchFamily="34" charset="0"/>
                <a:ea typeface="ＭＳ Ｐゴシック" pitchFamily="34" charset="-128"/>
              </a:defRPr>
            </a:lvl2pPr>
            <a:lvl3pPr marL="9144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effectLst/>
                <a:latin typeface="Arial" pitchFamily="34" charset="0"/>
                <a:ea typeface="ＭＳ Ｐゴシック" pitchFamily="34" charset="-128"/>
              </a:defRPr>
            </a:lvl3pPr>
            <a:lvl4pPr marL="13716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effectLst/>
                <a:latin typeface="Arial" pitchFamily="34" charset="0"/>
                <a:ea typeface="ＭＳ Ｐゴシック" pitchFamily="34" charset="-128"/>
              </a:defRPr>
            </a:lvl4pPr>
            <a:lvl5pPr marL="18288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effectLst/>
                <a:latin typeface="Arial" pitchFamily="34" charset="0"/>
                <a:ea typeface="ＭＳ Ｐゴシック" pitchFamily="34" charset="-128"/>
              </a:defRPr>
            </a:lvl5pPr>
          </a:lstStyle>
          <a:p>
            <a:pPr marL="0" lvl="0" indent="0" algn="r" eaLnBrk="1" hangingPunct="1"/>
            <a:fld id="{C66496DC-B263-47C5-AD41-0E9C08D31C40}" type="slidenum">
              <a:rPr lang="en-US" altLang="en-US" sz="1200"/>
              <a:t>63</a:t>
            </a:fld>
            <a:endParaRPr lang="en-US" altLang="en-US" sz="1200"/>
          </a:p>
        </p:txBody>
      </p:sp>
    </p:spTree>
    <p:extLst>
      <p:ext uri="{BB962C8B-B14F-4D97-AF65-F5344CB8AC3E}">
        <p14:creationId xmlns:p14="http://schemas.microsoft.com/office/powerpoint/2010/main" val="5848611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B388583-5512-A04F-9F3B-57861C63A3F4}" type="slidenum">
              <a:rPr lang="en-US" smtClean="0"/>
              <a:t>66</a:t>
            </a:fld>
            <a:endParaRPr lang="en-US"/>
          </a:p>
        </p:txBody>
      </p:sp>
    </p:spTree>
    <p:extLst>
      <p:ext uri="{BB962C8B-B14F-4D97-AF65-F5344CB8AC3E}">
        <p14:creationId xmlns:p14="http://schemas.microsoft.com/office/powerpoint/2010/main" val="29911460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735772"/>
            <a:ext cx="7772400" cy="1470025"/>
          </a:xfrm>
        </p:spPr>
        <p:txBody>
          <a:bodyPr/>
          <a:lstStyle/>
          <a:p>
            <a:r>
              <a:rPr lang="en-US" dirty="0"/>
              <a:t>Click to edit Master title style</a:t>
            </a:r>
          </a:p>
        </p:txBody>
      </p:sp>
      <p:sp>
        <p:nvSpPr>
          <p:cNvPr id="3" name="Subtitle 2"/>
          <p:cNvSpPr>
            <a:spLocks noGrp="1"/>
          </p:cNvSpPr>
          <p:nvPr>
            <p:ph type="subTitle" idx="1"/>
          </p:nvPr>
        </p:nvSpPr>
        <p:spPr>
          <a:xfrm>
            <a:off x="1371600" y="3749865"/>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D698B0E7-97AB-8A42-A01A-CBD2617B1697}" type="datetime1">
              <a:rPr lang="en-US" smtClean="0"/>
              <a:t>3/30/23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DA039C4-C5F2-1743-BB7A-5D831266C61E}" type="slidenum">
              <a:rPr lang="en-US" smtClean="0"/>
              <a:t>‹#›</a:t>
            </a:fld>
            <a:endParaRPr lang="en-US"/>
          </a:p>
        </p:txBody>
      </p:sp>
    </p:spTree>
    <p:extLst>
      <p:ext uri="{BB962C8B-B14F-4D97-AF65-F5344CB8AC3E}">
        <p14:creationId xmlns:p14="http://schemas.microsoft.com/office/powerpoint/2010/main" val="14160436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99D414C-5052-C646-A8F5-881F6E3CFE7C}" type="datetime1">
              <a:rPr lang="en-US" smtClean="0"/>
              <a:t>3/30/23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DA039C4-C5F2-1743-BB7A-5D831266C61E}" type="slidenum">
              <a:rPr lang="en-US" smtClean="0"/>
              <a:t>‹#›</a:t>
            </a:fld>
            <a:endParaRPr lang="en-US"/>
          </a:p>
        </p:txBody>
      </p:sp>
    </p:spTree>
    <p:extLst>
      <p:ext uri="{BB962C8B-B14F-4D97-AF65-F5344CB8AC3E}">
        <p14:creationId xmlns:p14="http://schemas.microsoft.com/office/powerpoint/2010/main" val="14168517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6CD7CE7-8076-B54A-B9E3-CFF5C2A480A6}" type="datetime1">
              <a:rPr lang="en-US" smtClean="0"/>
              <a:t>3/30/23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DA039C4-C5F2-1743-BB7A-5D831266C61E}" type="slidenum">
              <a:rPr lang="en-US" smtClean="0"/>
              <a:t>‹#›</a:t>
            </a:fld>
            <a:endParaRPr lang="en-US"/>
          </a:p>
        </p:txBody>
      </p:sp>
    </p:spTree>
    <p:extLst>
      <p:ext uri="{BB962C8B-B14F-4D97-AF65-F5344CB8AC3E}">
        <p14:creationId xmlns:p14="http://schemas.microsoft.com/office/powerpoint/2010/main" val="42409534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BCCD48E-2E7F-F44C-A537-8DD0003057DC}" type="datetime1">
              <a:rPr lang="en-US" smtClean="0"/>
              <a:t>3/30/23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DA039C4-C5F2-1743-BB7A-5D831266C61E}" type="slidenum">
              <a:rPr lang="en-US" smtClean="0"/>
              <a:t>‹#›</a:t>
            </a:fld>
            <a:endParaRPr lang="en-US"/>
          </a:p>
        </p:txBody>
      </p:sp>
    </p:spTree>
    <p:extLst>
      <p:ext uri="{BB962C8B-B14F-4D97-AF65-F5344CB8AC3E}">
        <p14:creationId xmlns:p14="http://schemas.microsoft.com/office/powerpoint/2010/main" val="32626828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9D8B14F-3F87-024C-B071-C71C1FE99289}" type="datetime1">
              <a:rPr lang="en-US" smtClean="0"/>
              <a:t>3/30/23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DA039C4-C5F2-1743-BB7A-5D831266C61E}" type="slidenum">
              <a:rPr lang="en-US" smtClean="0"/>
              <a:t>‹#›</a:t>
            </a:fld>
            <a:endParaRPr lang="en-US"/>
          </a:p>
        </p:txBody>
      </p:sp>
    </p:spTree>
    <p:extLst>
      <p:ext uri="{BB962C8B-B14F-4D97-AF65-F5344CB8AC3E}">
        <p14:creationId xmlns:p14="http://schemas.microsoft.com/office/powerpoint/2010/main" val="16933674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F96AC3E-B789-D44D-B1C5-6A694AE135E8}" type="datetime1">
              <a:rPr lang="en-US" smtClean="0"/>
              <a:t>3/30/23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DA039C4-C5F2-1743-BB7A-5D831266C61E}" type="slidenum">
              <a:rPr lang="en-US" smtClean="0"/>
              <a:t>‹#›</a:t>
            </a:fld>
            <a:endParaRPr lang="en-US"/>
          </a:p>
        </p:txBody>
      </p:sp>
    </p:spTree>
    <p:extLst>
      <p:ext uri="{BB962C8B-B14F-4D97-AF65-F5344CB8AC3E}">
        <p14:creationId xmlns:p14="http://schemas.microsoft.com/office/powerpoint/2010/main" val="12700546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4CB7C8B-FE3C-3D4F-A8A0-4AF1B280957F}" type="datetime1">
              <a:rPr lang="en-US" smtClean="0"/>
              <a:t>3/30/23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DA039C4-C5F2-1743-BB7A-5D831266C61E}" type="slidenum">
              <a:rPr lang="en-US" smtClean="0"/>
              <a:t>‹#›</a:t>
            </a:fld>
            <a:endParaRPr lang="en-US"/>
          </a:p>
        </p:txBody>
      </p:sp>
    </p:spTree>
    <p:extLst>
      <p:ext uri="{BB962C8B-B14F-4D97-AF65-F5344CB8AC3E}">
        <p14:creationId xmlns:p14="http://schemas.microsoft.com/office/powerpoint/2010/main" val="13914960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CD4C9F9-FDB5-4442-887A-C5CA71B40417}" type="datetime1">
              <a:rPr lang="en-US" smtClean="0"/>
              <a:t>3/30/23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DA039C4-C5F2-1743-BB7A-5D831266C61E}" type="slidenum">
              <a:rPr lang="en-US" smtClean="0"/>
              <a:t>‹#›</a:t>
            </a:fld>
            <a:endParaRPr lang="en-US"/>
          </a:p>
        </p:txBody>
      </p:sp>
    </p:spTree>
    <p:extLst>
      <p:ext uri="{BB962C8B-B14F-4D97-AF65-F5344CB8AC3E}">
        <p14:creationId xmlns:p14="http://schemas.microsoft.com/office/powerpoint/2010/main" val="33970105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30EF820-ED1E-F649-A639-0361CAEBCE71}" type="datetime1">
              <a:rPr lang="en-US" smtClean="0"/>
              <a:t>3/30/23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DA039C4-C5F2-1743-BB7A-5D831266C61E}" type="slidenum">
              <a:rPr lang="en-US" smtClean="0"/>
              <a:t>‹#›</a:t>
            </a:fld>
            <a:endParaRPr lang="en-US"/>
          </a:p>
        </p:txBody>
      </p:sp>
    </p:spTree>
    <p:extLst>
      <p:ext uri="{BB962C8B-B14F-4D97-AF65-F5344CB8AC3E}">
        <p14:creationId xmlns:p14="http://schemas.microsoft.com/office/powerpoint/2010/main" val="9741667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BE19E70-7EA5-FC4D-9A7E-75AD20C5F899}" type="datetime1">
              <a:rPr lang="en-US" smtClean="0"/>
              <a:t>3/30/23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DA039C4-C5F2-1743-BB7A-5D831266C61E}" type="slidenum">
              <a:rPr lang="en-US" smtClean="0"/>
              <a:t>‹#›</a:t>
            </a:fld>
            <a:endParaRPr lang="en-US"/>
          </a:p>
        </p:txBody>
      </p:sp>
    </p:spTree>
    <p:extLst>
      <p:ext uri="{BB962C8B-B14F-4D97-AF65-F5344CB8AC3E}">
        <p14:creationId xmlns:p14="http://schemas.microsoft.com/office/powerpoint/2010/main" val="13722916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42648E6-4B83-6C4B-9DEB-ACF81F374C92}" type="datetime1">
              <a:rPr lang="en-US" smtClean="0"/>
              <a:t>3/30/23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DA039C4-C5F2-1743-BB7A-5D831266C61E}" type="slidenum">
              <a:rPr lang="en-US" smtClean="0"/>
              <a:t>‹#›</a:t>
            </a:fld>
            <a:endParaRPr lang="en-US"/>
          </a:p>
        </p:txBody>
      </p:sp>
    </p:spTree>
    <p:extLst>
      <p:ext uri="{BB962C8B-B14F-4D97-AF65-F5344CB8AC3E}">
        <p14:creationId xmlns:p14="http://schemas.microsoft.com/office/powerpoint/2010/main" val="11007498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772987"/>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384876"/>
            <a:ext cx="8229600" cy="474128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A15BC3C-C7A6-9246-A4A5-D91C10200FAC}" type="datetime1">
              <a:rPr lang="en-US" smtClean="0"/>
              <a:t>3/30/23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DA039C4-C5F2-1743-BB7A-5D831266C61E}" type="slidenum">
              <a:rPr lang="en-US" smtClean="0"/>
              <a:t>‹#›</a:t>
            </a:fld>
            <a:endParaRPr lang="en-US"/>
          </a:p>
        </p:txBody>
      </p:sp>
    </p:spTree>
    <p:extLst>
      <p:ext uri="{BB962C8B-B14F-4D97-AF65-F5344CB8AC3E}">
        <p14:creationId xmlns:p14="http://schemas.microsoft.com/office/powerpoint/2010/main" val="34820708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457200" rtl="0" eaLnBrk="1" latinLnBrk="0" hangingPunct="1">
        <a:spcBef>
          <a:spcPct val="0"/>
        </a:spcBef>
        <a:buNone/>
        <a:defRPr sz="28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24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4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4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hyperlink" Target="https://www.ncbi.nlm.nih.gov/sra?term=(((SRR11292120)%20OR%20SRR11292121)%20OR%20SRR11292122)%20OR%20SRR11292123" TargetMode="External"/><Relationship Id="rId2" Type="http://schemas.openxmlformats.org/officeDocument/2006/relationships/hyperlink" Target="https://www.ncbi.nlm.nih.gov/sra/?term=SRR11606869" TargetMode="Externa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4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5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46.jpe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45.emf"/><Relationship Id="rId5" Type="http://schemas.openxmlformats.org/officeDocument/2006/relationships/image" Target="../media/image44.png"/><Relationship Id="rId4" Type="http://schemas.openxmlformats.org/officeDocument/2006/relationships/image" Target="../media/image43.png"/></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805739"/>
            <a:ext cx="7772400" cy="1828398"/>
          </a:xfrm>
        </p:spPr>
        <p:txBody>
          <a:bodyPr>
            <a:normAutofit/>
          </a:bodyPr>
          <a:lstStyle/>
          <a:p>
            <a:r>
              <a:rPr lang="en-US" sz="3600" dirty="0"/>
              <a:t>Genome assembly</a:t>
            </a:r>
            <a:br>
              <a:rPr lang="en-US" sz="3200" dirty="0"/>
            </a:br>
            <a:br>
              <a:rPr lang="en-US" sz="2800" dirty="0"/>
            </a:br>
            <a:br>
              <a:rPr lang="en-US" sz="2800" dirty="0"/>
            </a:br>
            <a:r>
              <a:rPr lang="en-US" sz="2000" dirty="0"/>
              <a:t>Bioinformatics Applications (PLPTH813)</a:t>
            </a:r>
          </a:p>
        </p:txBody>
      </p:sp>
      <p:sp>
        <p:nvSpPr>
          <p:cNvPr id="3" name="Subtitle 2"/>
          <p:cNvSpPr>
            <a:spLocks noGrp="1"/>
          </p:cNvSpPr>
          <p:nvPr>
            <p:ph type="subTitle" idx="1"/>
          </p:nvPr>
        </p:nvSpPr>
        <p:spPr>
          <a:xfrm>
            <a:off x="1424516" y="4120532"/>
            <a:ext cx="6400800" cy="1752600"/>
          </a:xfrm>
        </p:spPr>
        <p:txBody>
          <a:bodyPr>
            <a:normAutofit/>
          </a:bodyPr>
          <a:lstStyle/>
          <a:p>
            <a:r>
              <a:rPr lang="en-US" sz="2800" dirty="0"/>
              <a:t>Sanzhen Liu</a:t>
            </a:r>
          </a:p>
          <a:p>
            <a:endParaRPr lang="en-US" sz="2800" dirty="0"/>
          </a:p>
          <a:p>
            <a:r>
              <a:rPr lang="en-US" sz="2800" dirty="0"/>
              <a:t>3/23/2023</a:t>
            </a:r>
          </a:p>
        </p:txBody>
      </p:sp>
      <p:sp>
        <p:nvSpPr>
          <p:cNvPr id="4" name="Slide Number Placeholder 3"/>
          <p:cNvSpPr>
            <a:spLocks noGrp="1"/>
          </p:cNvSpPr>
          <p:nvPr>
            <p:ph type="sldNum" sz="quarter" idx="12"/>
          </p:nvPr>
        </p:nvSpPr>
        <p:spPr/>
        <p:txBody>
          <a:bodyPr/>
          <a:lstStyle/>
          <a:p>
            <a:fld id="{9DA039C4-C5F2-1743-BB7A-5D831266C61E}" type="slidenum">
              <a:rPr lang="en-US" smtClean="0"/>
              <a:t>1</a:t>
            </a:fld>
            <a:endParaRPr lang="en-US"/>
          </a:p>
        </p:txBody>
      </p:sp>
    </p:spTree>
    <p:extLst>
      <p:ext uri="{BB962C8B-B14F-4D97-AF65-F5344CB8AC3E}">
        <p14:creationId xmlns:p14="http://schemas.microsoft.com/office/powerpoint/2010/main" val="11952148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Overlap layout consensus (III)</a:t>
            </a:r>
          </a:p>
        </p:txBody>
      </p:sp>
      <p:sp>
        <p:nvSpPr>
          <p:cNvPr id="4" name="Content Placeholder 3"/>
          <p:cNvSpPr>
            <a:spLocks noGrp="1"/>
          </p:cNvSpPr>
          <p:nvPr>
            <p:ph idx="1"/>
          </p:nvPr>
        </p:nvSpPr>
        <p:spPr>
          <a:xfrm>
            <a:off x="2610340" y="1159751"/>
            <a:ext cx="6172200" cy="2501008"/>
          </a:xfrm>
        </p:spPr>
        <p:txBody>
          <a:bodyPr>
            <a:noAutofit/>
          </a:bodyPr>
          <a:lstStyle/>
          <a:p>
            <a:pPr lvl="0"/>
            <a:r>
              <a:rPr lang="en-US" sz="2800" dirty="0"/>
              <a:t>Layout</a:t>
            </a:r>
          </a:p>
          <a:p>
            <a:pPr marL="457200" indent="-457200">
              <a:buFont typeface="+mj-lt"/>
              <a:buAutoNum type="arabicPeriod"/>
            </a:pPr>
            <a:r>
              <a:rPr lang="en-US" sz="2800" dirty="0">
                <a:solidFill>
                  <a:srgbClr val="BFBFBF"/>
                </a:solidFill>
              </a:rPr>
              <a:t>Simplifies the global overlap graph by removing redundant information</a:t>
            </a:r>
          </a:p>
          <a:p>
            <a:pPr marL="457200" indent="-457200">
              <a:buFont typeface="+mj-lt"/>
              <a:buAutoNum type="arabicPeriod"/>
            </a:pPr>
            <a:r>
              <a:rPr lang="en-US" sz="2800" dirty="0"/>
              <a:t>Emits </a:t>
            </a:r>
            <a:r>
              <a:rPr lang="en-US" sz="2800" dirty="0" err="1"/>
              <a:t>contigs</a:t>
            </a:r>
            <a:r>
              <a:rPr lang="en-US" sz="2800" dirty="0"/>
              <a:t> corresponding to the non-branching paths</a:t>
            </a:r>
            <a:endParaRPr lang="en-US" sz="2800" b="1" dirty="0"/>
          </a:p>
        </p:txBody>
      </p:sp>
      <p:sp>
        <p:nvSpPr>
          <p:cNvPr id="3" name="Rectangle 2"/>
          <p:cNvSpPr/>
          <p:nvPr/>
        </p:nvSpPr>
        <p:spPr>
          <a:xfrm>
            <a:off x="361460" y="1191848"/>
            <a:ext cx="2207847" cy="615461"/>
          </a:xfrm>
          <a:prstGeom prst="rect">
            <a:avLst/>
          </a:prstGeom>
          <a:solidFill>
            <a:schemeClr val="accent5">
              <a:lumMod val="20000"/>
              <a:lumOff val="80000"/>
            </a:schemeClr>
          </a:solidFill>
          <a:ln>
            <a:solidFill>
              <a:schemeClr val="accent5">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lumMod val="65000"/>
                    <a:lumOff val="35000"/>
                  </a:schemeClr>
                </a:solidFill>
                <a:latin typeface="Andale Mono"/>
                <a:cs typeface="Andale Mono"/>
              </a:rPr>
              <a:t>Overlap</a:t>
            </a:r>
          </a:p>
        </p:txBody>
      </p:sp>
      <p:sp>
        <p:nvSpPr>
          <p:cNvPr id="5" name="Rectangle 4"/>
          <p:cNvSpPr/>
          <p:nvPr/>
        </p:nvSpPr>
        <p:spPr>
          <a:xfrm>
            <a:off x="361460" y="2137510"/>
            <a:ext cx="2207847" cy="615461"/>
          </a:xfrm>
          <a:prstGeom prst="rect">
            <a:avLst/>
          </a:prstGeom>
          <a:solidFill>
            <a:schemeClr val="accent5">
              <a:lumMod val="20000"/>
              <a:lumOff val="80000"/>
            </a:schemeClr>
          </a:solidFill>
          <a:ln>
            <a:solidFill>
              <a:schemeClr val="accent5">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lumMod val="65000"/>
                    <a:lumOff val="35000"/>
                  </a:schemeClr>
                </a:solidFill>
                <a:latin typeface="Andale Mono"/>
                <a:cs typeface="Andale Mono"/>
              </a:rPr>
              <a:t>Layout</a:t>
            </a:r>
          </a:p>
        </p:txBody>
      </p:sp>
      <p:sp>
        <p:nvSpPr>
          <p:cNvPr id="6" name="Rectangle 5"/>
          <p:cNvSpPr/>
          <p:nvPr/>
        </p:nvSpPr>
        <p:spPr>
          <a:xfrm>
            <a:off x="361460" y="3092941"/>
            <a:ext cx="2207847" cy="615461"/>
          </a:xfrm>
          <a:prstGeom prst="rect">
            <a:avLst/>
          </a:prstGeom>
          <a:solidFill>
            <a:schemeClr val="accent5">
              <a:lumMod val="20000"/>
              <a:lumOff val="80000"/>
            </a:schemeClr>
          </a:solidFill>
          <a:ln>
            <a:solidFill>
              <a:schemeClr val="accent5">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lumMod val="65000"/>
                    <a:lumOff val="35000"/>
                  </a:schemeClr>
                </a:solidFill>
                <a:latin typeface="Andale Mono"/>
                <a:cs typeface="Andale Mono"/>
              </a:rPr>
              <a:t>Consensus</a:t>
            </a:r>
          </a:p>
        </p:txBody>
      </p:sp>
      <p:cxnSp>
        <p:nvCxnSpPr>
          <p:cNvPr id="8" name="Straight Arrow Connector 7"/>
          <p:cNvCxnSpPr>
            <a:stCxn id="3" idx="2"/>
            <a:endCxn id="5" idx="0"/>
          </p:cNvCxnSpPr>
          <p:nvPr/>
        </p:nvCxnSpPr>
        <p:spPr>
          <a:xfrm>
            <a:off x="1465384" y="1807309"/>
            <a:ext cx="0" cy="330201"/>
          </a:xfrm>
          <a:prstGeom prst="straightConnector1">
            <a:avLst/>
          </a:prstGeom>
          <a:ln w="38100" cmpd="sng">
            <a:solidFill>
              <a:srgbClr val="A6A6A6"/>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a:stCxn id="5" idx="2"/>
            <a:endCxn id="6" idx="0"/>
          </p:cNvCxnSpPr>
          <p:nvPr/>
        </p:nvCxnSpPr>
        <p:spPr>
          <a:xfrm>
            <a:off x="1465384" y="2752971"/>
            <a:ext cx="0" cy="339970"/>
          </a:xfrm>
          <a:prstGeom prst="straightConnector1">
            <a:avLst/>
          </a:prstGeom>
          <a:ln w="38100" cmpd="sng">
            <a:solidFill>
              <a:srgbClr val="A6A6A6"/>
            </a:solidFill>
            <a:tailEnd type="arrow"/>
          </a:ln>
          <a:effectLst/>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6170608" y="6470475"/>
            <a:ext cx="2172390" cy="246221"/>
          </a:xfrm>
          <a:prstGeom prst="rect">
            <a:avLst/>
          </a:prstGeom>
          <a:noFill/>
        </p:spPr>
        <p:txBody>
          <a:bodyPr wrap="none" rtlCol="0">
            <a:spAutoFit/>
          </a:bodyPr>
          <a:lstStyle/>
          <a:p>
            <a:r>
              <a:rPr lang="en-US" sz="1000" dirty="0" err="1"/>
              <a:t>langmead-lab.org</a:t>
            </a:r>
            <a:r>
              <a:rPr lang="en-US" sz="1000" dirty="0"/>
              <a:t>/teaching-materials</a:t>
            </a:r>
          </a:p>
        </p:txBody>
      </p:sp>
      <p:sp>
        <p:nvSpPr>
          <p:cNvPr id="15" name="TextBox 14"/>
          <p:cNvSpPr txBox="1"/>
          <p:nvPr/>
        </p:nvSpPr>
        <p:spPr>
          <a:xfrm>
            <a:off x="0" y="5894685"/>
            <a:ext cx="6644319" cy="461665"/>
          </a:xfrm>
          <a:prstGeom prst="rect">
            <a:avLst/>
          </a:prstGeom>
          <a:noFill/>
        </p:spPr>
        <p:txBody>
          <a:bodyPr wrap="none" rtlCol="0">
            <a:spAutoFit/>
          </a:bodyPr>
          <a:lstStyle/>
          <a:p>
            <a:pPr algn="r"/>
            <a:r>
              <a:rPr lang="en-US" sz="2400" dirty="0" err="1"/>
              <a:t>to_every_thing_turn_turn_turn_there_is_a_season</a:t>
            </a:r>
            <a:endParaRPr lang="en-US" sz="2400" dirty="0"/>
          </a:p>
        </p:txBody>
      </p:sp>
      <p:pic>
        <p:nvPicPr>
          <p:cNvPr id="10" name="Picture 9" descr="Screen Shot 2015-04-19 at 12.24.1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151" y="3942858"/>
            <a:ext cx="9046309" cy="838731"/>
          </a:xfrm>
          <a:prstGeom prst="rect">
            <a:avLst/>
          </a:prstGeom>
        </p:spPr>
      </p:pic>
      <p:sp>
        <p:nvSpPr>
          <p:cNvPr id="11" name="TextBox 10"/>
          <p:cNvSpPr txBox="1"/>
          <p:nvPr/>
        </p:nvSpPr>
        <p:spPr>
          <a:xfrm>
            <a:off x="394370" y="4781589"/>
            <a:ext cx="2927789" cy="830997"/>
          </a:xfrm>
          <a:prstGeom prst="rect">
            <a:avLst/>
          </a:prstGeom>
          <a:noFill/>
        </p:spPr>
        <p:txBody>
          <a:bodyPr wrap="none" rtlCol="0">
            <a:spAutoFit/>
          </a:bodyPr>
          <a:lstStyle/>
          <a:p>
            <a:r>
              <a:rPr lang="en-US" sz="2400" dirty="0" err="1">
                <a:solidFill>
                  <a:srgbClr val="0000FF"/>
                </a:solidFill>
              </a:rPr>
              <a:t>contig</a:t>
            </a:r>
            <a:r>
              <a:rPr lang="en-US" sz="2400" dirty="0">
                <a:solidFill>
                  <a:srgbClr val="0000FF"/>
                </a:solidFill>
              </a:rPr>
              <a:t> 1</a:t>
            </a:r>
          </a:p>
          <a:p>
            <a:r>
              <a:rPr lang="en-US" sz="2400" dirty="0" err="1">
                <a:solidFill>
                  <a:srgbClr val="0000FF"/>
                </a:solidFill>
              </a:rPr>
              <a:t>to_every_thing_turn</a:t>
            </a:r>
            <a:r>
              <a:rPr lang="en-US" sz="2400" dirty="0">
                <a:solidFill>
                  <a:srgbClr val="0000FF"/>
                </a:solidFill>
              </a:rPr>
              <a:t>_</a:t>
            </a:r>
          </a:p>
        </p:txBody>
      </p:sp>
      <p:sp>
        <p:nvSpPr>
          <p:cNvPr id="16" name="TextBox 15"/>
          <p:cNvSpPr txBox="1"/>
          <p:nvPr/>
        </p:nvSpPr>
        <p:spPr>
          <a:xfrm>
            <a:off x="5674131" y="4785581"/>
            <a:ext cx="3213508" cy="830997"/>
          </a:xfrm>
          <a:prstGeom prst="rect">
            <a:avLst/>
          </a:prstGeom>
          <a:noFill/>
        </p:spPr>
        <p:txBody>
          <a:bodyPr wrap="none" rtlCol="0">
            <a:spAutoFit/>
          </a:bodyPr>
          <a:lstStyle/>
          <a:p>
            <a:r>
              <a:rPr lang="en-US" sz="2400" dirty="0" err="1">
                <a:solidFill>
                  <a:srgbClr val="660066"/>
                </a:solidFill>
              </a:rPr>
              <a:t>contig</a:t>
            </a:r>
            <a:r>
              <a:rPr lang="en-US" sz="2400" dirty="0">
                <a:solidFill>
                  <a:srgbClr val="660066"/>
                </a:solidFill>
              </a:rPr>
              <a:t> 2</a:t>
            </a:r>
          </a:p>
          <a:p>
            <a:r>
              <a:rPr lang="en-US" sz="2400" dirty="0" err="1">
                <a:solidFill>
                  <a:srgbClr val="660066"/>
                </a:solidFill>
              </a:rPr>
              <a:t>turn_there_is_a_season</a:t>
            </a:r>
            <a:endParaRPr lang="en-US" sz="2400" dirty="0">
              <a:solidFill>
                <a:srgbClr val="660066"/>
              </a:solidFill>
            </a:endParaRPr>
          </a:p>
        </p:txBody>
      </p:sp>
      <p:sp>
        <p:nvSpPr>
          <p:cNvPr id="12" name="TextBox 11"/>
          <p:cNvSpPr txBox="1"/>
          <p:nvPr/>
        </p:nvSpPr>
        <p:spPr>
          <a:xfrm>
            <a:off x="3061316" y="4785212"/>
            <a:ext cx="2459776" cy="830997"/>
          </a:xfrm>
          <a:prstGeom prst="rect">
            <a:avLst/>
          </a:prstGeom>
          <a:noFill/>
        </p:spPr>
        <p:txBody>
          <a:bodyPr wrap="none" rtlCol="0">
            <a:spAutoFit/>
          </a:bodyPr>
          <a:lstStyle/>
          <a:p>
            <a:pPr algn="ctr"/>
            <a:r>
              <a:rPr lang="en-US" sz="2400" dirty="0">
                <a:solidFill>
                  <a:srgbClr val="FF0000"/>
                </a:solidFill>
              </a:rPr>
              <a:t>unresolved repeat</a:t>
            </a:r>
          </a:p>
          <a:p>
            <a:pPr algn="ctr"/>
            <a:r>
              <a:rPr lang="en-US" sz="2400" dirty="0">
                <a:solidFill>
                  <a:srgbClr val="FF0000"/>
                </a:solidFill>
              </a:rPr>
              <a:t>(gap) </a:t>
            </a:r>
          </a:p>
        </p:txBody>
      </p:sp>
      <p:sp>
        <p:nvSpPr>
          <p:cNvPr id="7" name="Slide Number Placeholder 6"/>
          <p:cNvSpPr>
            <a:spLocks noGrp="1"/>
          </p:cNvSpPr>
          <p:nvPr>
            <p:ph type="sldNum" sz="quarter" idx="12"/>
          </p:nvPr>
        </p:nvSpPr>
        <p:spPr/>
        <p:txBody>
          <a:bodyPr/>
          <a:lstStyle/>
          <a:p>
            <a:fld id="{9DA039C4-C5F2-1743-BB7A-5D831266C61E}" type="slidenum">
              <a:rPr lang="en-US" smtClean="0"/>
              <a:t>10</a:t>
            </a:fld>
            <a:endParaRPr lang="en-US"/>
          </a:p>
        </p:txBody>
      </p:sp>
    </p:spTree>
    <p:extLst>
      <p:ext uri="{BB962C8B-B14F-4D97-AF65-F5344CB8AC3E}">
        <p14:creationId xmlns:p14="http://schemas.microsoft.com/office/powerpoint/2010/main" val="17788908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7434"/>
            <a:ext cx="8229600" cy="772987"/>
          </a:xfrm>
        </p:spPr>
        <p:txBody>
          <a:bodyPr>
            <a:normAutofit/>
          </a:bodyPr>
          <a:lstStyle/>
          <a:p>
            <a:r>
              <a:rPr lang="en-US" sz="3200" dirty="0"/>
              <a:t>Overlap layout consensus (IV)</a:t>
            </a:r>
          </a:p>
        </p:txBody>
      </p:sp>
      <p:sp>
        <p:nvSpPr>
          <p:cNvPr id="4" name="Content Placeholder 3"/>
          <p:cNvSpPr>
            <a:spLocks noGrp="1"/>
          </p:cNvSpPr>
          <p:nvPr>
            <p:ph idx="1"/>
          </p:nvPr>
        </p:nvSpPr>
        <p:spPr>
          <a:xfrm>
            <a:off x="2605454" y="1072510"/>
            <a:ext cx="6538545" cy="1909229"/>
          </a:xfrm>
        </p:spPr>
        <p:txBody>
          <a:bodyPr>
            <a:noAutofit/>
          </a:bodyPr>
          <a:lstStyle/>
          <a:p>
            <a:pPr lvl="0"/>
            <a:r>
              <a:rPr lang="en-US" sz="2800" dirty="0"/>
              <a:t>Consensus</a:t>
            </a:r>
          </a:p>
          <a:p>
            <a:pPr marL="0" indent="0">
              <a:buNone/>
            </a:pPr>
            <a:r>
              <a:rPr lang="en-US" sz="2800" dirty="0"/>
              <a:t>Extract consensus sequences (major votes) based on the alignment of reads that make up a </a:t>
            </a:r>
            <a:r>
              <a:rPr lang="en-US" sz="2800" dirty="0" err="1"/>
              <a:t>contig</a:t>
            </a:r>
            <a:endParaRPr lang="en-US" sz="2800" b="1" dirty="0"/>
          </a:p>
        </p:txBody>
      </p:sp>
      <p:sp>
        <p:nvSpPr>
          <p:cNvPr id="3" name="Rectangle 2"/>
          <p:cNvSpPr/>
          <p:nvPr/>
        </p:nvSpPr>
        <p:spPr>
          <a:xfrm>
            <a:off x="361460" y="1191848"/>
            <a:ext cx="2207847" cy="615461"/>
          </a:xfrm>
          <a:prstGeom prst="rect">
            <a:avLst/>
          </a:prstGeom>
          <a:solidFill>
            <a:schemeClr val="accent5">
              <a:lumMod val="20000"/>
              <a:lumOff val="80000"/>
            </a:schemeClr>
          </a:solidFill>
          <a:ln>
            <a:solidFill>
              <a:schemeClr val="accent5">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lumMod val="65000"/>
                    <a:lumOff val="35000"/>
                  </a:schemeClr>
                </a:solidFill>
                <a:latin typeface="Andale Mono"/>
                <a:cs typeface="Andale Mono"/>
              </a:rPr>
              <a:t>Overlap</a:t>
            </a:r>
          </a:p>
        </p:txBody>
      </p:sp>
      <p:sp>
        <p:nvSpPr>
          <p:cNvPr id="5" name="Rectangle 4"/>
          <p:cNvSpPr/>
          <p:nvPr/>
        </p:nvSpPr>
        <p:spPr>
          <a:xfrm>
            <a:off x="361460" y="2137510"/>
            <a:ext cx="2207847" cy="615461"/>
          </a:xfrm>
          <a:prstGeom prst="rect">
            <a:avLst/>
          </a:prstGeom>
          <a:solidFill>
            <a:schemeClr val="accent5">
              <a:lumMod val="20000"/>
              <a:lumOff val="80000"/>
            </a:schemeClr>
          </a:solidFill>
          <a:ln>
            <a:solidFill>
              <a:schemeClr val="accent5">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lumMod val="65000"/>
                    <a:lumOff val="35000"/>
                  </a:schemeClr>
                </a:solidFill>
                <a:latin typeface="Andale Mono"/>
                <a:cs typeface="Andale Mono"/>
              </a:rPr>
              <a:t>Layout</a:t>
            </a:r>
          </a:p>
        </p:txBody>
      </p:sp>
      <p:sp>
        <p:nvSpPr>
          <p:cNvPr id="6" name="Rectangle 5"/>
          <p:cNvSpPr/>
          <p:nvPr/>
        </p:nvSpPr>
        <p:spPr>
          <a:xfrm>
            <a:off x="361460" y="3092941"/>
            <a:ext cx="2207847" cy="615461"/>
          </a:xfrm>
          <a:prstGeom prst="rect">
            <a:avLst/>
          </a:prstGeom>
          <a:solidFill>
            <a:schemeClr val="accent5">
              <a:lumMod val="20000"/>
              <a:lumOff val="80000"/>
            </a:schemeClr>
          </a:solidFill>
          <a:ln>
            <a:solidFill>
              <a:schemeClr val="accent5">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lumMod val="65000"/>
                    <a:lumOff val="35000"/>
                  </a:schemeClr>
                </a:solidFill>
                <a:latin typeface="Andale Mono"/>
                <a:cs typeface="Andale Mono"/>
              </a:rPr>
              <a:t>Consensus</a:t>
            </a:r>
          </a:p>
        </p:txBody>
      </p:sp>
      <p:cxnSp>
        <p:nvCxnSpPr>
          <p:cNvPr id="8" name="Straight Arrow Connector 7"/>
          <p:cNvCxnSpPr>
            <a:stCxn id="3" idx="2"/>
            <a:endCxn id="5" idx="0"/>
          </p:cNvCxnSpPr>
          <p:nvPr/>
        </p:nvCxnSpPr>
        <p:spPr>
          <a:xfrm>
            <a:off x="1465384" y="1807309"/>
            <a:ext cx="0" cy="330201"/>
          </a:xfrm>
          <a:prstGeom prst="straightConnector1">
            <a:avLst/>
          </a:prstGeom>
          <a:ln w="38100" cmpd="sng">
            <a:solidFill>
              <a:srgbClr val="A6A6A6"/>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a:stCxn id="5" idx="2"/>
            <a:endCxn id="6" idx="0"/>
          </p:cNvCxnSpPr>
          <p:nvPr/>
        </p:nvCxnSpPr>
        <p:spPr>
          <a:xfrm>
            <a:off x="1465384" y="2752971"/>
            <a:ext cx="0" cy="339970"/>
          </a:xfrm>
          <a:prstGeom prst="straightConnector1">
            <a:avLst/>
          </a:prstGeom>
          <a:ln w="38100" cmpd="sng">
            <a:solidFill>
              <a:srgbClr val="A6A6A6"/>
            </a:solidFill>
            <a:tailEnd type="arrow"/>
          </a:ln>
          <a:effectLst/>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6170608" y="6470475"/>
            <a:ext cx="2172390" cy="246221"/>
          </a:xfrm>
          <a:prstGeom prst="rect">
            <a:avLst/>
          </a:prstGeom>
          <a:noFill/>
        </p:spPr>
        <p:txBody>
          <a:bodyPr wrap="none" rtlCol="0">
            <a:spAutoFit/>
          </a:bodyPr>
          <a:lstStyle/>
          <a:p>
            <a:r>
              <a:rPr lang="en-US" sz="1000" dirty="0" err="1"/>
              <a:t>langmead-lab.org</a:t>
            </a:r>
            <a:r>
              <a:rPr lang="en-US" sz="1000" dirty="0"/>
              <a:t>/teaching-materials</a:t>
            </a:r>
          </a:p>
        </p:txBody>
      </p:sp>
      <p:pic>
        <p:nvPicPr>
          <p:cNvPr id="7" name="Picture 6" descr="Screen Shot 2015-04-19 at 12.30.5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27643" y="3249238"/>
            <a:ext cx="6238719" cy="2860013"/>
          </a:xfrm>
          <a:prstGeom prst="rect">
            <a:avLst/>
          </a:prstGeom>
        </p:spPr>
      </p:pic>
      <p:sp>
        <p:nvSpPr>
          <p:cNvPr id="10" name="Slide Number Placeholder 9"/>
          <p:cNvSpPr>
            <a:spLocks noGrp="1"/>
          </p:cNvSpPr>
          <p:nvPr>
            <p:ph type="sldNum" sz="quarter" idx="12"/>
          </p:nvPr>
        </p:nvSpPr>
        <p:spPr/>
        <p:txBody>
          <a:bodyPr/>
          <a:lstStyle/>
          <a:p>
            <a:fld id="{9DA039C4-C5F2-1743-BB7A-5D831266C61E}" type="slidenum">
              <a:rPr lang="en-US" smtClean="0"/>
              <a:t>11</a:t>
            </a:fld>
            <a:endParaRPr lang="en-US"/>
          </a:p>
        </p:txBody>
      </p:sp>
    </p:spTree>
    <p:extLst>
      <p:ext uri="{BB962C8B-B14F-4D97-AF65-F5344CB8AC3E}">
        <p14:creationId xmlns:p14="http://schemas.microsoft.com/office/powerpoint/2010/main" val="15555301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OLC drawbacks</a:t>
            </a:r>
          </a:p>
        </p:txBody>
      </p:sp>
      <p:sp>
        <p:nvSpPr>
          <p:cNvPr id="4" name="Content Placeholder 3"/>
          <p:cNvSpPr>
            <a:spLocks noGrp="1"/>
          </p:cNvSpPr>
          <p:nvPr>
            <p:ph idx="1"/>
          </p:nvPr>
        </p:nvSpPr>
        <p:spPr>
          <a:xfrm>
            <a:off x="457200" y="1200168"/>
            <a:ext cx="8229600" cy="4743432"/>
          </a:xfrm>
        </p:spPr>
        <p:txBody>
          <a:bodyPr>
            <a:noAutofit/>
          </a:bodyPr>
          <a:lstStyle/>
          <a:p>
            <a:pPr>
              <a:lnSpc>
                <a:spcPct val="120000"/>
              </a:lnSpc>
            </a:pPr>
            <a:r>
              <a:rPr lang="en-US" sz="2800" dirty="0"/>
              <a:t>Identifying all-to-all overlaps is a slow procedure, especially when read number is millions or billions.</a:t>
            </a:r>
          </a:p>
          <a:p>
            <a:pPr>
              <a:lnSpc>
                <a:spcPct val="120000"/>
              </a:lnSpc>
            </a:pPr>
            <a:endParaRPr lang="en-US" sz="2800" dirty="0"/>
          </a:p>
          <a:p>
            <a:pPr>
              <a:lnSpc>
                <a:spcPct val="120000"/>
              </a:lnSpc>
            </a:pPr>
            <a:r>
              <a:rPr lang="en-US" sz="2800" dirty="0"/>
              <a:t>Overlap graph is big when the read number is huge. One node per read, and in practice the number of edges grows </a:t>
            </a:r>
            <a:r>
              <a:rPr lang="en-US" sz="2800" dirty="0" err="1"/>
              <a:t>superlinearly</a:t>
            </a:r>
            <a:r>
              <a:rPr lang="en-US" sz="2800" dirty="0"/>
              <a:t> with the number of reads.</a:t>
            </a:r>
          </a:p>
          <a:p>
            <a:pPr>
              <a:lnSpc>
                <a:spcPct val="120000"/>
              </a:lnSpc>
            </a:pPr>
            <a:endParaRPr lang="en-US" sz="2800" dirty="0"/>
          </a:p>
          <a:p>
            <a:pPr>
              <a:lnSpc>
                <a:spcPct val="120000"/>
              </a:lnSpc>
            </a:pPr>
            <a:r>
              <a:rPr lang="en-US" sz="2800" dirty="0"/>
              <a:t>The computational complexity limits its application.</a:t>
            </a:r>
          </a:p>
        </p:txBody>
      </p:sp>
      <p:sp>
        <p:nvSpPr>
          <p:cNvPr id="3" name="Slide Number Placeholder 2"/>
          <p:cNvSpPr>
            <a:spLocks noGrp="1"/>
          </p:cNvSpPr>
          <p:nvPr>
            <p:ph type="sldNum" sz="quarter" idx="12"/>
          </p:nvPr>
        </p:nvSpPr>
        <p:spPr/>
        <p:txBody>
          <a:bodyPr/>
          <a:lstStyle/>
          <a:p>
            <a:fld id="{9DA039C4-C5F2-1743-BB7A-5D831266C61E}" type="slidenum">
              <a:rPr lang="en-US" smtClean="0"/>
              <a:t>12</a:t>
            </a:fld>
            <a:endParaRPr lang="en-US"/>
          </a:p>
        </p:txBody>
      </p:sp>
    </p:spTree>
    <p:extLst>
      <p:ext uri="{BB962C8B-B14F-4D97-AF65-F5344CB8AC3E}">
        <p14:creationId xmlns:p14="http://schemas.microsoft.com/office/powerpoint/2010/main" val="18011848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marL="0" marR="0" indent="0" algn="ctr" defTabSz="457200" rtl="0" eaLnBrk="1" fontAlgn="auto" latinLnBrk="0" hangingPunct="1">
              <a:lnSpc>
                <a:spcPct val="100000"/>
              </a:lnSpc>
              <a:spcBef>
                <a:spcPct val="0"/>
              </a:spcBef>
              <a:spcAft>
                <a:spcPts val="0"/>
              </a:spcAft>
              <a:buClrTx/>
              <a:buSzTx/>
              <a:buFontTx/>
              <a:buNone/>
              <a:tabLst/>
              <a:defRPr/>
            </a:pPr>
            <a:r>
              <a:rPr lang="en-US" sz="3200" dirty="0"/>
              <a:t>D</a:t>
            </a:r>
            <a:r>
              <a:rPr lang="en-US" sz="3200" kern="1200" dirty="0">
                <a:solidFill>
                  <a:schemeClr val="tx1"/>
                </a:solidFill>
                <a:effectLst/>
                <a:latin typeface="+mj-lt"/>
                <a:ea typeface="+mj-ea"/>
                <a:cs typeface="+mj-cs"/>
              </a:rPr>
              <a:t>e </a:t>
            </a:r>
            <a:r>
              <a:rPr lang="en-US" sz="3200" kern="1200" dirty="0" err="1">
                <a:solidFill>
                  <a:schemeClr val="tx1"/>
                </a:solidFill>
                <a:effectLst/>
                <a:latin typeface="+mj-lt"/>
                <a:ea typeface="+mj-ea"/>
                <a:cs typeface="+mj-cs"/>
              </a:rPr>
              <a:t>Bruijn</a:t>
            </a:r>
            <a:r>
              <a:rPr lang="en-US" sz="3200" kern="1200" dirty="0">
                <a:solidFill>
                  <a:schemeClr val="tx1"/>
                </a:solidFill>
                <a:effectLst/>
                <a:latin typeface="+mj-lt"/>
                <a:ea typeface="+mj-ea"/>
                <a:cs typeface="+mj-cs"/>
              </a:rPr>
              <a:t> graph</a:t>
            </a:r>
            <a:r>
              <a:rPr lang="en-US" sz="3200" dirty="0"/>
              <a:t> – k-</a:t>
            </a:r>
            <a:r>
              <a:rPr lang="en-US" sz="3200" dirty="0" err="1"/>
              <a:t>mer</a:t>
            </a:r>
            <a:endParaRPr lang="en-US" sz="3200" dirty="0">
              <a:effectLst/>
            </a:endParaRPr>
          </a:p>
        </p:txBody>
      </p:sp>
      <p:sp>
        <p:nvSpPr>
          <p:cNvPr id="4" name="Content Placeholder 3"/>
          <p:cNvSpPr>
            <a:spLocks noGrp="1"/>
          </p:cNvSpPr>
          <p:nvPr>
            <p:ph idx="1"/>
          </p:nvPr>
        </p:nvSpPr>
        <p:spPr>
          <a:xfrm>
            <a:off x="457200" y="1116187"/>
            <a:ext cx="8357152" cy="1446279"/>
          </a:xfrm>
        </p:spPr>
        <p:txBody>
          <a:bodyPr>
            <a:noAutofit/>
          </a:bodyPr>
          <a:lstStyle/>
          <a:p>
            <a:pPr marL="0" indent="0">
              <a:buNone/>
            </a:pPr>
            <a:r>
              <a:rPr lang="en-US" sz="2800" dirty="0"/>
              <a:t>De </a:t>
            </a:r>
            <a:r>
              <a:rPr lang="en-US" sz="2800" dirty="0" err="1"/>
              <a:t>Bruijn</a:t>
            </a:r>
            <a:r>
              <a:rPr lang="en-US" sz="2800" dirty="0"/>
              <a:t> graph assemblers model the relationship between </a:t>
            </a:r>
            <a:r>
              <a:rPr lang="en-US" sz="2800" b="1" dirty="0">
                <a:solidFill>
                  <a:schemeClr val="tx2">
                    <a:lumMod val="75000"/>
                  </a:schemeClr>
                </a:solidFill>
              </a:rPr>
              <a:t>exact substrings </a:t>
            </a:r>
            <a:r>
              <a:rPr lang="en-US" sz="2800" dirty="0"/>
              <a:t>of length </a:t>
            </a:r>
            <a:r>
              <a:rPr lang="en-US" sz="2800" i="1" dirty="0"/>
              <a:t>k </a:t>
            </a:r>
            <a:r>
              <a:rPr lang="en-US" sz="2800" dirty="0"/>
              <a:t>(k-</a:t>
            </a:r>
            <a:r>
              <a:rPr lang="en-US" sz="2800" dirty="0" err="1"/>
              <a:t>mer</a:t>
            </a:r>
            <a:r>
              <a:rPr lang="en-US" sz="2800" dirty="0"/>
              <a:t>)</a:t>
            </a:r>
            <a:r>
              <a:rPr lang="en-US" sz="2800" i="1" dirty="0"/>
              <a:t> </a:t>
            </a:r>
            <a:r>
              <a:rPr lang="en-US" sz="2800" dirty="0"/>
              <a:t>extracted from input reads.</a:t>
            </a:r>
          </a:p>
        </p:txBody>
      </p:sp>
      <p:sp>
        <p:nvSpPr>
          <p:cNvPr id="19" name="TextBox 18"/>
          <p:cNvSpPr txBox="1"/>
          <p:nvPr/>
        </p:nvSpPr>
        <p:spPr>
          <a:xfrm>
            <a:off x="441570" y="6449422"/>
            <a:ext cx="3741616" cy="276999"/>
          </a:xfrm>
          <a:prstGeom prst="rect">
            <a:avLst/>
          </a:prstGeom>
          <a:noFill/>
        </p:spPr>
        <p:txBody>
          <a:bodyPr wrap="square" rtlCol="0">
            <a:spAutoFit/>
          </a:bodyPr>
          <a:lstStyle/>
          <a:p>
            <a:r>
              <a:rPr lang="en-US" sz="1200" dirty="0" err="1"/>
              <a:t>Compeau</a:t>
            </a:r>
            <a:r>
              <a:rPr lang="en-US" sz="1200" dirty="0"/>
              <a:t> et al., 2011. Nature Biotechnology 29</a:t>
            </a:r>
            <a:r>
              <a:rPr lang="en-US" sz="1200" b="1" dirty="0"/>
              <a:t>:</a:t>
            </a:r>
            <a:r>
              <a:rPr lang="en-US" sz="1200" dirty="0"/>
              <a:t> 987-991.</a:t>
            </a:r>
          </a:p>
        </p:txBody>
      </p:sp>
      <p:grpSp>
        <p:nvGrpSpPr>
          <p:cNvPr id="7" name="Group 6"/>
          <p:cNvGrpSpPr/>
          <p:nvPr/>
        </p:nvGrpSpPr>
        <p:grpSpPr>
          <a:xfrm>
            <a:off x="3484256" y="3801875"/>
            <a:ext cx="1667487" cy="2400657"/>
            <a:chOff x="2596387" y="2042672"/>
            <a:chExt cx="997453" cy="2400657"/>
          </a:xfrm>
        </p:grpSpPr>
        <p:sp>
          <p:nvSpPr>
            <p:cNvPr id="9" name="TextBox 8"/>
            <p:cNvSpPr txBox="1"/>
            <p:nvPr/>
          </p:nvSpPr>
          <p:spPr>
            <a:xfrm>
              <a:off x="2644323" y="2504337"/>
              <a:ext cx="702019" cy="1938992"/>
            </a:xfrm>
            <a:prstGeom prst="rect">
              <a:avLst/>
            </a:prstGeom>
            <a:noFill/>
          </p:spPr>
          <p:txBody>
            <a:bodyPr wrap="none" rtlCol="0">
              <a:spAutoFit/>
            </a:bodyPr>
            <a:lstStyle/>
            <a:p>
              <a:pPr marL="342900" indent="-342900">
                <a:buFont typeface="+mj-lt"/>
                <a:buAutoNum type="arabicPeriod"/>
              </a:pPr>
              <a:r>
                <a:rPr lang="en-US" sz="2400" dirty="0">
                  <a:latin typeface="Courier"/>
                  <a:cs typeface="Courier"/>
                </a:rPr>
                <a:t>ATG</a:t>
              </a:r>
            </a:p>
            <a:p>
              <a:pPr marL="342900" indent="-342900">
                <a:buFont typeface="+mj-lt"/>
                <a:buAutoNum type="arabicPeriod"/>
              </a:pPr>
              <a:r>
                <a:rPr lang="en-US" sz="2400" dirty="0">
                  <a:latin typeface="Courier"/>
                  <a:cs typeface="Courier"/>
                </a:rPr>
                <a:t>TGG</a:t>
              </a:r>
            </a:p>
            <a:p>
              <a:pPr marL="342900" indent="-342900">
                <a:buFont typeface="+mj-lt"/>
                <a:buAutoNum type="arabicPeriod"/>
              </a:pPr>
              <a:r>
                <a:rPr lang="en-US" sz="2400" dirty="0">
                  <a:latin typeface="Courier"/>
                  <a:cs typeface="Courier"/>
                </a:rPr>
                <a:t>GGC</a:t>
              </a:r>
            </a:p>
            <a:p>
              <a:pPr marL="342900" indent="-342900">
                <a:buFont typeface="+mj-lt"/>
                <a:buAutoNum type="arabicPeriod"/>
              </a:pPr>
              <a:r>
                <a:rPr lang="en-US" sz="2400" dirty="0">
                  <a:latin typeface="Courier"/>
                  <a:cs typeface="Courier"/>
                </a:rPr>
                <a:t>GCG</a:t>
              </a:r>
            </a:p>
            <a:p>
              <a:pPr marL="342900" indent="-342900">
                <a:buFont typeface="+mj-lt"/>
                <a:buAutoNum type="arabicPeriod"/>
              </a:pPr>
              <a:r>
                <a:rPr lang="en-US" sz="2400" dirty="0">
                  <a:latin typeface="Courier"/>
                  <a:cs typeface="Courier"/>
                </a:rPr>
                <a:t>CGT</a:t>
              </a:r>
            </a:p>
          </p:txBody>
        </p:sp>
        <p:sp>
          <p:nvSpPr>
            <p:cNvPr id="22" name="TextBox 21"/>
            <p:cNvSpPr txBox="1"/>
            <p:nvPr/>
          </p:nvSpPr>
          <p:spPr>
            <a:xfrm>
              <a:off x="2596387" y="2042672"/>
              <a:ext cx="997453" cy="461665"/>
            </a:xfrm>
            <a:prstGeom prst="rect">
              <a:avLst/>
            </a:prstGeom>
            <a:noFill/>
          </p:spPr>
          <p:txBody>
            <a:bodyPr wrap="square" rtlCol="0">
              <a:spAutoFit/>
            </a:bodyPr>
            <a:lstStyle/>
            <a:p>
              <a:r>
                <a:rPr lang="en-US" sz="2400" dirty="0">
                  <a:solidFill>
                    <a:srgbClr val="008000"/>
                  </a:solidFill>
                </a:rPr>
                <a:t>k-</a:t>
              </a:r>
              <a:r>
                <a:rPr lang="en-US" sz="2400" dirty="0" err="1">
                  <a:solidFill>
                    <a:srgbClr val="008000"/>
                  </a:solidFill>
                </a:rPr>
                <a:t>mer</a:t>
              </a:r>
              <a:r>
                <a:rPr lang="en-US" sz="2400" dirty="0">
                  <a:solidFill>
                    <a:srgbClr val="008000"/>
                  </a:solidFill>
                </a:rPr>
                <a:t> (k=3)</a:t>
              </a:r>
            </a:p>
          </p:txBody>
        </p:sp>
      </p:grpSp>
      <p:sp>
        <p:nvSpPr>
          <p:cNvPr id="25" name="Slide Number Placeholder 24"/>
          <p:cNvSpPr>
            <a:spLocks noGrp="1"/>
          </p:cNvSpPr>
          <p:nvPr>
            <p:ph type="sldNum" sz="quarter" idx="12"/>
          </p:nvPr>
        </p:nvSpPr>
        <p:spPr/>
        <p:txBody>
          <a:bodyPr/>
          <a:lstStyle/>
          <a:p>
            <a:fld id="{9DA039C4-C5F2-1743-BB7A-5D831266C61E}" type="slidenum">
              <a:rPr lang="en-US" smtClean="0"/>
              <a:t>13</a:t>
            </a:fld>
            <a:endParaRPr lang="en-US"/>
          </a:p>
        </p:txBody>
      </p:sp>
      <p:grpSp>
        <p:nvGrpSpPr>
          <p:cNvPr id="6" name="Group 5"/>
          <p:cNvGrpSpPr/>
          <p:nvPr/>
        </p:nvGrpSpPr>
        <p:grpSpPr>
          <a:xfrm>
            <a:off x="2417786" y="3146025"/>
            <a:ext cx="3407280" cy="477054"/>
            <a:chOff x="208596" y="4432385"/>
            <a:chExt cx="2649572" cy="477054"/>
          </a:xfrm>
        </p:grpSpPr>
        <p:sp>
          <p:nvSpPr>
            <p:cNvPr id="3" name="TextBox 2"/>
            <p:cNvSpPr txBox="1"/>
            <p:nvPr/>
          </p:nvSpPr>
          <p:spPr>
            <a:xfrm>
              <a:off x="867091" y="4447774"/>
              <a:ext cx="1991077" cy="461665"/>
            </a:xfrm>
            <a:prstGeom prst="rect">
              <a:avLst/>
            </a:prstGeom>
            <a:noFill/>
          </p:spPr>
          <p:txBody>
            <a:bodyPr wrap="square" rtlCol="0">
              <a:spAutoFit/>
            </a:bodyPr>
            <a:lstStyle/>
            <a:p>
              <a:r>
                <a:rPr lang="en-US" sz="2400" dirty="0">
                  <a:latin typeface="Courier"/>
                  <a:cs typeface="Courier"/>
                </a:rPr>
                <a:t>A T G G C G T</a:t>
              </a:r>
            </a:p>
          </p:txBody>
        </p:sp>
        <p:sp>
          <p:nvSpPr>
            <p:cNvPr id="20" name="TextBox 19"/>
            <p:cNvSpPr txBox="1"/>
            <p:nvPr/>
          </p:nvSpPr>
          <p:spPr>
            <a:xfrm>
              <a:off x="208596" y="4432385"/>
              <a:ext cx="874608" cy="461665"/>
            </a:xfrm>
            <a:prstGeom prst="rect">
              <a:avLst/>
            </a:prstGeom>
            <a:noFill/>
          </p:spPr>
          <p:txBody>
            <a:bodyPr wrap="none" rtlCol="0">
              <a:spAutoFit/>
            </a:bodyPr>
            <a:lstStyle/>
            <a:p>
              <a:r>
                <a:rPr lang="en-US" sz="2400" dirty="0">
                  <a:solidFill>
                    <a:srgbClr val="008000"/>
                  </a:solidFill>
                </a:rPr>
                <a:t>reads</a:t>
              </a:r>
            </a:p>
          </p:txBody>
        </p:sp>
      </p:grpSp>
      <p:grpSp>
        <p:nvGrpSpPr>
          <p:cNvPr id="8" name="Group 7"/>
          <p:cNvGrpSpPr/>
          <p:nvPr/>
        </p:nvGrpSpPr>
        <p:grpSpPr>
          <a:xfrm>
            <a:off x="3293530" y="2700495"/>
            <a:ext cx="1032933" cy="922585"/>
            <a:chOff x="3293530" y="2607731"/>
            <a:chExt cx="1032933" cy="922585"/>
          </a:xfrm>
        </p:grpSpPr>
        <p:sp>
          <p:nvSpPr>
            <p:cNvPr id="32" name="Rectangle 31"/>
            <p:cNvSpPr/>
            <p:nvPr/>
          </p:nvSpPr>
          <p:spPr>
            <a:xfrm>
              <a:off x="3293530" y="3095596"/>
              <a:ext cx="1032933" cy="434720"/>
            </a:xfrm>
            <a:prstGeom prst="rect">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TextBox 36"/>
            <p:cNvSpPr txBox="1"/>
            <p:nvPr/>
          </p:nvSpPr>
          <p:spPr>
            <a:xfrm>
              <a:off x="3395136" y="2607731"/>
              <a:ext cx="820507" cy="461665"/>
            </a:xfrm>
            <a:prstGeom prst="rect">
              <a:avLst/>
            </a:prstGeom>
            <a:noFill/>
          </p:spPr>
          <p:txBody>
            <a:bodyPr wrap="none" rtlCol="0">
              <a:spAutoFit/>
            </a:bodyPr>
            <a:lstStyle/>
            <a:p>
              <a:r>
                <a:rPr lang="en-US" sz="2400" dirty="0">
                  <a:solidFill>
                    <a:srgbClr val="008000"/>
                  </a:solidFill>
                </a:rPr>
                <a:t>(k=3)</a:t>
              </a:r>
            </a:p>
          </p:txBody>
        </p:sp>
      </p:grpSp>
    </p:spTree>
    <p:extLst>
      <p:ext uri="{BB962C8B-B14F-4D97-AF65-F5344CB8AC3E}">
        <p14:creationId xmlns:p14="http://schemas.microsoft.com/office/powerpoint/2010/main" val="3098853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0" presetClass="path" presetSubtype="0" accel="50000" decel="50000" fill="hold" nodeType="clickEffect">
                                  <p:stCondLst>
                                    <p:cond delay="0"/>
                                  </p:stCondLst>
                                  <p:childTnLst>
                                    <p:animMotion origin="layout" path="M 3.33333E-6 3.7037E-7 L 0.16111 0.00185 " pathEditMode="relative" rAng="0" ptsTypes="AA">
                                      <p:cBhvr>
                                        <p:cTn id="14" dur="2000" fill="hold"/>
                                        <p:tgtEl>
                                          <p:spTgt spid="8"/>
                                        </p:tgtEl>
                                        <p:attrNameLst>
                                          <p:attrName>ppt_x</p:attrName>
                                          <p:attrName>ppt_y</p:attrName>
                                        </p:attrNameLst>
                                      </p:cBhvr>
                                      <p:rCtr x="8056" y="93"/>
                                    </p:animMotion>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Problem: list all unique K-</a:t>
            </a:r>
            <a:r>
              <a:rPr lang="en-US" sz="3200" dirty="0" err="1"/>
              <a:t>mers</a:t>
            </a:r>
            <a:r>
              <a:rPr lang="en-US" sz="3200" dirty="0"/>
              <a:t> (</a:t>
            </a:r>
            <a:r>
              <a:rPr lang="en-US" sz="3200" i="1" dirty="0"/>
              <a:t>k</a:t>
            </a:r>
            <a:r>
              <a:rPr lang="en-US" sz="3200" dirty="0"/>
              <a:t>=4)</a:t>
            </a:r>
          </a:p>
        </p:txBody>
      </p:sp>
      <p:sp>
        <p:nvSpPr>
          <p:cNvPr id="3" name="Content Placeholder 2"/>
          <p:cNvSpPr>
            <a:spLocks noGrp="1"/>
          </p:cNvSpPr>
          <p:nvPr>
            <p:ph idx="1"/>
          </p:nvPr>
        </p:nvSpPr>
        <p:spPr>
          <a:xfrm>
            <a:off x="1286933" y="2694805"/>
            <a:ext cx="7001933" cy="1129724"/>
          </a:xfrm>
        </p:spPr>
        <p:txBody>
          <a:bodyPr>
            <a:normAutofit/>
          </a:bodyPr>
          <a:lstStyle/>
          <a:p>
            <a:pPr marL="0" indent="0">
              <a:buNone/>
            </a:pPr>
            <a:r>
              <a:rPr lang="en-US" sz="6000" dirty="0"/>
              <a:t>CGATCGATCGATCGAT</a:t>
            </a:r>
          </a:p>
        </p:txBody>
      </p:sp>
      <p:sp>
        <p:nvSpPr>
          <p:cNvPr id="4" name="Slide Number Placeholder 3"/>
          <p:cNvSpPr>
            <a:spLocks noGrp="1"/>
          </p:cNvSpPr>
          <p:nvPr>
            <p:ph type="sldNum" sz="quarter" idx="12"/>
          </p:nvPr>
        </p:nvSpPr>
        <p:spPr/>
        <p:txBody>
          <a:bodyPr/>
          <a:lstStyle/>
          <a:p>
            <a:fld id="{9DA039C4-C5F2-1743-BB7A-5D831266C61E}" type="slidenum">
              <a:rPr lang="en-US" smtClean="0"/>
              <a:t>14</a:t>
            </a:fld>
            <a:endParaRPr lang="en-US"/>
          </a:p>
        </p:txBody>
      </p:sp>
    </p:spTree>
    <p:extLst>
      <p:ext uri="{BB962C8B-B14F-4D97-AF65-F5344CB8AC3E}">
        <p14:creationId xmlns:p14="http://schemas.microsoft.com/office/powerpoint/2010/main" val="42285486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1570" y="182665"/>
            <a:ext cx="8229600" cy="674725"/>
          </a:xfrm>
        </p:spPr>
        <p:txBody>
          <a:bodyPr/>
          <a:lstStyle/>
          <a:p>
            <a:pPr marL="0" marR="0" indent="0" algn="ctr" defTabSz="457200" rtl="0" eaLnBrk="1" fontAlgn="auto" latinLnBrk="0" hangingPunct="1">
              <a:lnSpc>
                <a:spcPct val="100000"/>
              </a:lnSpc>
              <a:spcBef>
                <a:spcPct val="0"/>
              </a:spcBef>
              <a:spcAft>
                <a:spcPts val="0"/>
              </a:spcAft>
              <a:buClrTx/>
              <a:buSzTx/>
              <a:buFontTx/>
              <a:buNone/>
              <a:tabLst/>
              <a:defRPr/>
            </a:pPr>
            <a:r>
              <a:rPr lang="en-US" dirty="0"/>
              <a:t>D</a:t>
            </a:r>
            <a:r>
              <a:rPr lang="en-US" sz="2800" kern="1200" dirty="0">
                <a:solidFill>
                  <a:schemeClr val="tx1"/>
                </a:solidFill>
                <a:effectLst/>
                <a:latin typeface="+mj-lt"/>
                <a:ea typeface="+mj-ea"/>
                <a:cs typeface="+mj-cs"/>
              </a:rPr>
              <a:t>e </a:t>
            </a:r>
            <a:r>
              <a:rPr lang="en-US" sz="2800" kern="1200" dirty="0" err="1">
                <a:solidFill>
                  <a:schemeClr val="tx1"/>
                </a:solidFill>
                <a:effectLst/>
                <a:latin typeface="+mj-lt"/>
                <a:ea typeface="+mj-ea"/>
                <a:cs typeface="+mj-cs"/>
              </a:rPr>
              <a:t>Bruijn</a:t>
            </a:r>
            <a:r>
              <a:rPr lang="en-US" sz="2800" kern="1200" dirty="0">
                <a:solidFill>
                  <a:schemeClr val="tx1"/>
                </a:solidFill>
                <a:effectLst/>
                <a:latin typeface="+mj-lt"/>
                <a:ea typeface="+mj-ea"/>
                <a:cs typeface="+mj-cs"/>
              </a:rPr>
              <a:t> graph - assembly</a:t>
            </a:r>
            <a:endParaRPr lang="en-US" dirty="0"/>
          </a:p>
        </p:txBody>
      </p:sp>
      <p:sp>
        <p:nvSpPr>
          <p:cNvPr id="15" name="TextBox 14"/>
          <p:cNvSpPr txBox="1"/>
          <p:nvPr/>
        </p:nvSpPr>
        <p:spPr>
          <a:xfrm>
            <a:off x="6067951" y="5614719"/>
            <a:ext cx="2388539" cy="461665"/>
          </a:xfrm>
          <a:prstGeom prst="rect">
            <a:avLst/>
          </a:prstGeom>
          <a:noFill/>
        </p:spPr>
        <p:txBody>
          <a:bodyPr wrap="none" rtlCol="0">
            <a:spAutoFit/>
          </a:bodyPr>
          <a:lstStyle/>
          <a:p>
            <a:r>
              <a:rPr lang="en-US" sz="2400" dirty="0"/>
              <a:t>ATGGCGTGCAATG</a:t>
            </a:r>
          </a:p>
        </p:txBody>
      </p:sp>
      <p:grpSp>
        <p:nvGrpSpPr>
          <p:cNvPr id="13" name="Group 12"/>
          <p:cNvGrpSpPr/>
          <p:nvPr/>
        </p:nvGrpSpPr>
        <p:grpSpPr>
          <a:xfrm>
            <a:off x="3119496" y="4715426"/>
            <a:ext cx="2058148" cy="1539150"/>
            <a:chOff x="2692640" y="5144363"/>
            <a:chExt cx="2058148" cy="1539150"/>
          </a:xfrm>
        </p:grpSpPr>
        <p:sp>
          <p:nvSpPr>
            <p:cNvPr id="10" name="TextBox 9"/>
            <p:cNvSpPr txBox="1"/>
            <p:nvPr/>
          </p:nvSpPr>
          <p:spPr>
            <a:xfrm>
              <a:off x="3351702" y="5481305"/>
              <a:ext cx="674352" cy="461665"/>
            </a:xfrm>
            <a:prstGeom prst="rect">
              <a:avLst/>
            </a:prstGeom>
            <a:noFill/>
          </p:spPr>
          <p:txBody>
            <a:bodyPr wrap="none" rtlCol="0">
              <a:spAutoFit/>
            </a:bodyPr>
            <a:lstStyle/>
            <a:p>
              <a:r>
                <a:rPr lang="en-US" sz="2400" dirty="0"/>
                <a:t>ATG</a:t>
              </a:r>
            </a:p>
          </p:txBody>
        </p:sp>
        <p:sp>
          <p:nvSpPr>
            <p:cNvPr id="11" name="Oval 10"/>
            <p:cNvSpPr/>
            <p:nvPr/>
          </p:nvSpPr>
          <p:spPr>
            <a:xfrm>
              <a:off x="2692640" y="5687413"/>
              <a:ext cx="626768" cy="626768"/>
            </a:xfrm>
            <a:prstGeom prst="ellipse">
              <a:avLst/>
            </a:prstGeom>
            <a:no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2400" dirty="0">
                  <a:solidFill>
                    <a:schemeClr val="tx1">
                      <a:lumMod val="65000"/>
                      <a:lumOff val="35000"/>
                    </a:schemeClr>
                  </a:solidFill>
                </a:rPr>
                <a:t>AT</a:t>
              </a:r>
            </a:p>
          </p:txBody>
        </p:sp>
        <p:sp>
          <p:nvSpPr>
            <p:cNvPr id="12" name="Oval 11"/>
            <p:cNvSpPr/>
            <p:nvPr/>
          </p:nvSpPr>
          <p:spPr>
            <a:xfrm>
              <a:off x="4124019" y="5671571"/>
              <a:ext cx="626769" cy="642610"/>
            </a:xfrm>
            <a:prstGeom prst="ellipse">
              <a:avLst/>
            </a:prstGeom>
            <a:no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2400" dirty="0">
                  <a:solidFill>
                    <a:schemeClr val="tx1">
                      <a:lumMod val="65000"/>
                      <a:lumOff val="35000"/>
                    </a:schemeClr>
                  </a:solidFill>
                </a:rPr>
                <a:t>TG</a:t>
              </a:r>
            </a:p>
          </p:txBody>
        </p:sp>
        <p:cxnSp>
          <p:nvCxnSpPr>
            <p:cNvPr id="14" name="Straight Arrow Connector 13"/>
            <p:cNvCxnSpPr>
              <a:cxnSpLocks/>
              <a:stCxn id="11" idx="6"/>
              <a:endCxn id="12" idx="2"/>
            </p:cNvCxnSpPr>
            <p:nvPr/>
          </p:nvCxnSpPr>
          <p:spPr>
            <a:xfrm flipV="1">
              <a:off x="3319408" y="5992876"/>
              <a:ext cx="804611" cy="7921"/>
            </a:xfrm>
            <a:prstGeom prst="straightConnector1">
              <a:avLst/>
            </a:prstGeom>
            <a:ln>
              <a:solidFill>
                <a:schemeClr val="bg1">
                  <a:lumMod val="50000"/>
                </a:schemeClr>
              </a:solidFill>
              <a:tailEnd type="arrow"/>
            </a:ln>
            <a:effectLst/>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2692640" y="6314181"/>
              <a:ext cx="700883" cy="369332"/>
            </a:xfrm>
            <a:prstGeom prst="rect">
              <a:avLst/>
            </a:prstGeom>
            <a:noFill/>
          </p:spPr>
          <p:txBody>
            <a:bodyPr wrap="none" rtlCol="0">
              <a:spAutoFit/>
            </a:bodyPr>
            <a:lstStyle/>
            <a:p>
              <a:r>
                <a:rPr lang="en-US" b="1" dirty="0"/>
                <a:t>Node</a:t>
              </a:r>
            </a:p>
          </p:txBody>
        </p:sp>
        <p:sp>
          <p:nvSpPr>
            <p:cNvPr id="18" name="TextBox 17"/>
            <p:cNvSpPr txBox="1"/>
            <p:nvPr/>
          </p:nvSpPr>
          <p:spPr>
            <a:xfrm>
              <a:off x="3303275" y="5144363"/>
              <a:ext cx="803297" cy="461665"/>
            </a:xfrm>
            <a:prstGeom prst="rect">
              <a:avLst/>
            </a:prstGeom>
            <a:noFill/>
          </p:spPr>
          <p:txBody>
            <a:bodyPr wrap="none" rtlCol="0">
              <a:spAutoFit/>
            </a:bodyPr>
            <a:lstStyle/>
            <a:p>
              <a:r>
                <a:rPr lang="en-US" sz="2400" b="1" dirty="0"/>
                <a:t>edge</a:t>
              </a:r>
            </a:p>
          </p:txBody>
        </p:sp>
      </p:grpSp>
      <p:sp>
        <p:nvSpPr>
          <p:cNvPr id="19" name="TextBox 18"/>
          <p:cNvSpPr txBox="1"/>
          <p:nvPr/>
        </p:nvSpPr>
        <p:spPr>
          <a:xfrm>
            <a:off x="441570" y="6449422"/>
            <a:ext cx="3741616" cy="276999"/>
          </a:xfrm>
          <a:prstGeom prst="rect">
            <a:avLst/>
          </a:prstGeom>
          <a:noFill/>
        </p:spPr>
        <p:txBody>
          <a:bodyPr wrap="square" rtlCol="0">
            <a:spAutoFit/>
          </a:bodyPr>
          <a:lstStyle/>
          <a:p>
            <a:r>
              <a:rPr lang="en-US" sz="1200" dirty="0" err="1"/>
              <a:t>Compeau</a:t>
            </a:r>
            <a:r>
              <a:rPr lang="en-US" sz="1200" dirty="0"/>
              <a:t> et al., 2011. Nature Biotechnology 29</a:t>
            </a:r>
            <a:r>
              <a:rPr lang="en-US" sz="1200" b="1" dirty="0"/>
              <a:t>:</a:t>
            </a:r>
            <a:r>
              <a:rPr lang="en-US" sz="1200" dirty="0"/>
              <a:t> 987-991.</a:t>
            </a:r>
          </a:p>
        </p:txBody>
      </p:sp>
      <p:grpSp>
        <p:nvGrpSpPr>
          <p:cNvPr id="6" name="Group 5"/>
          <p:cNvGrpSpPr/>
          <p:nvPr/>
        </p:nvGrpSpPr>
        <p:grpSpPr>
          <a:xfrm>
            <a:off x="205411" y="3928983"/>
            <a:ext cx="2603379" cy="2246769"/>
            <a:chOff x="-43193" y="4296007"/>
            <a:chExt cx="2603379" cy="2246769"/>
          </a:xfrm>
        </p:grpSpPr>
        <p:sp>
          <p:nvSpPr>
            <p:cNvPr id="3" name="TextBox 2"/>
            <p:cNvSpPr txBox="1"/>
            <p:nvPr/>
          </p:nvSpPr>
          <p:spPr>
            <a:xfrm>
              <a:off x="952053" y="4296007"/>
              <a:ext cx="1608133" cy="2246769"/>
            </a:xfrm>
            <a:prstGeom prst="rect">
              <a:avLst/>
            </a:prstGeom>
            <a:noFill/>
          </p:spPr>
          <p:txBody>
            <a:bodyPr wrap="none" rtlCol="0">
              <a:spAutoFit/>
            </a:bodyPr>
            <a:lstStyle/>
            <a:p>
              <a:r>
                <a:rPr lang="en-US" sz="2000" b="1" dirty="0">
                  <a:latin typeface="Courier"/>
                  <a:cs typeface="Courier"/>
                </a:rPr>
                <a:t>b</a:t>
              </a:r>
            </a:p>
            <a:p>
              <a:pPr marL="342900" indent="-342900">
                <a:buFont typeface="+mj-lt"/>
                <a:buAutoNum type="arabicPeriod"/>
              </a:pPr>
              <a:r>
                <a:rPr lang="en-US" sz="2000" dirty="0">
                  <a:latin typeface="Courier"/>
                  <a:cs typeface="Courier"/>
                </a:rPr>
                <a:t>ATGGCGT</a:t>
              </a:r>
            </a:p>
            <a:p>
              <a:pPr marL="342900" indent="-342900">
                <a:buFont typeface="+mj-lt"/>
                <a:buAutoNum type="arabicPeriod"/>
              </a:pPr>
              <a:r>
                <a:rPr lang="en-US" sz="2000" dirty="0">
                  <a:latin typeface="Courier"/>
                  <a:cs typeface="Courier"/>
                </a:rPr>
                <a:t>GGCGTCG</a:t>
              </a:r>
            </a:p>
            <a:p>
              <a:pPr marL="342900" indent="-342900">
                <a:buFont typeface="+mj-lt"/>
                <a:buAutoNum type="arabicPeriod"/>
              </a:pPr>
              <a:r>
                <a:rPr lang="en-US" sz="2000" dirty="0">
                  <a:latin typeface="Courier"/>
                  <a:cs typeface="Courier"/>
                </a:rPr>
                <a:t>CTTGCAA</a:t>
              </a:r>
            </a:p>
            <a:p>
              <a:pPr marL="342900" indent="-342900">
                <a:buFont typeface="+mj-lt"/>
                <a:buAutoNum type="arabicPeriod"/>
              </a:pPr>
              <a:r>
                <a:rPr lang="en-US" sz="2000" dirty="0">
                  <a:latin typeface="Courier"/>
                  <a:cs typeface="Courier"/>
                </a:rPr>
                <a:t>TGCAATG</a:t>
              </a:r>
            </a:p>
            <a:p>
              <a:pPr marL="342900" indent="-342900">
                <a:buFont typeface="+mj-lt"/>
                <a:buAutoNum type="arabicPeriod"/>
              </a:pPr>
              <a:r>
                <a:rPr lang="en-US" sz="2000" dirty="0">
                  <a:latin typeface="Courier"/>
                  <a:cs typeface="Courier"/>
                </a:rPr>
                <a:t>CAATGGC</a:t>
              </a:r>
            </a:p>
            <a:p>
              <a:pPr marL="342900" indent="-342900">
                <a:buFont typeface="+mj-lt"/>
                <a:buAutoNum type="arabicPeriod"/>
              </a:pPr>
              <a:r>
                <a:rPr lang="en-US" sz="2000" dirty="0">
                  <a:latin typeface="Courier"/>
                  <a:cs typeface="Courier"/>
                </a:rPr>
                <a:t>ATGGCGT</a:t>
              </a:r>
            </a:p>
          </p:txBody>
        </p:sp>
        <p:sp>
          <p:nvSpPr>
            <p:cNvPr id="20" name="TextBox 19"/>
            <p:cNvSpPr txBox="1"/>
            <p:nvPr/>
          </p:nvSpPr>
          <p:spPr>
            <a:xfrm>
              <a:off x="-43193" y="4525872"/>
              <a:ext cx="871521" cy="461665"/>
            </a:xfrm>
            <a:prstGeom prst="rect">
              <a:avLst/>
            </a:prstGeom>
            <a:noFill/>
          </p:spPr>
          <p:txBody>
            <a:bodyPr wrap="none" rtlCol="0">
              <a:spAutoFit/>
            </a:bodyPr>
            <a:lstStyle/>
            <a:p>
              <a:r>
                <a:rPr lang="en-US" sz="2400" dirty="0">
                  <a:solidFill>
                    <a:srgbClr val="008000"/>
                  </a:solidFill>
                </a:rPr>
                <a:t>reads</a:t>
              </a:r>
            </a:p>
          </p:txBody>
        </p:sp>
      </p:grpSp>
      <p:grpSp>
        <p:nvGrpSpPr>
          <p:cNvPr id="24" name="Group 23"/>
          <p:cNvGrpSpPr/>
          <p:nvPr/>
        </p:nvGrpSpPr>
        <p:grpSpPr>
          <a:xfrm>
            <a:off x="142336" y="1219884"/>
            <a:ext cx="2883312" cy="1835948"/>
            <a:chOff x="155061" y="2562330"/>
            <a:chExt cx="2329674" cy="1483418"/>
          </a:xfrm>
        </p:grpSpPr>
        <p:pic>
          <p:nvPicPr>
            <p:cNvPr id="5" name="Picture 4" descr="Screen Shot 2015-04-19 at 12.55.26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0693" y="2562330"/>
              <a:ext cx="1374042" cy="1483418"/>
            </a:xfrm>
            <a:prstGeom prst="rect">
              <a:avLst/>
            </a:prstGeom>
          </p:spPr>
        </p:pic>
        <p:sp>
          <p:nvSpPr>
            <p:cNvPr id="21" name="TextBox 20"/>
            <p:cNvSpPr txBox="1"/>
            <p:nvPr/>
          </p:nvSpPr>
          <p:spPr>
            <a:xfrm>
              <a:off x="155061" y="2671829"/>
              <a:ext cx="1116724" cy="671433"/>
            </a:xfrm>
            <a:prstGeom prst="rect">
              <a:avLst/>
            </a:prstGeom>
            <a:noFill/>
          </p:spPr>
          <p:txBody>
            <a:bodyPr wrap="none" rtlCol="0">
              <a:spAutoFit/>
            </a:bodyPr>
            <a:lstStyle/>
            <a:p>
              <a:r>
                <a:rPr lang="en-US" sz="2400" dirty="0">
                  <a:solidFill>
                    <a:srgbClr val="008000"/>
                  </a:solidFill>
                </a:rPr>
                <a:t>genome</a:t>
              </a:r>
            </a:p>
            <a:p>
              <a:r>
                <a:rPr lang="en-US" sz="2400" dirty="0">
                  <a:solidFill>
                    <a:srgbClr val="008000"/>
                  </a:solidFill>
                </a:rPr>
                <a:t>sequence</a:t>
              </a:r>
            </a:p>
          </p:txBody>
        </p:sp>
      </p:grpSp>
      <p:grpSp>
        <p:nvGrpSpPr>
          <p:cNvPr id="7" name="Group 6"/>
          <p:cNvGrpSpPr/>
          <p:nvPr/>
        </p:nvGrpSpPr>
        <p:grpSpPr>
          <a:xfrm>
            <a:off x="3515840" y="932382"/>
            <a:ext cx="1617430" cy="3858340"/>
            <a:chOff x="2928637" y="1863553"/>
            <a:chExt cx="1617430" cy="3858340"/>
          </a:xfrm>
        </p:grpSpPr>
        <p:sp>
          <p:nvSpPr>
            <p:cNvPr id="9" name="TextBox 8"/>
            <p:cNvSpPr txBox="1"/>
            <p:nvPr/>
          </p:nvSpPr>
          <p:spPr>
            <a:xfrm>
              <a:off x="2928637" y="2244018"/>
              <a:ext cx="1107996" cy="3477875"/>
            </a:xfrm>
            <a:prstGeom prst="rect">
              <a:avLst/>
            </a:prstGeom>
            <a:noFill/>
          </p:spPr>
          <p:txBody>
            <a:bodyPr wrap="none" rtlCol="0">
              <a:spAutoFit/>
            </a:bodyPr>
            <a:lstStyle/>
            <a:p>
              <a:r>
                <a:rPr lang="en-US" sz="2000" b="1" dirty="0">
                  <a:latin typeface="Courier"/>
                  <a:cs typeface="Courier"/>
                </a:rPr>
                <a:t>C</a:t>
              </a:r>
            </a:p>
            <a:p>
              <a:pPr marL="342900" indent="-342900">
                <a:buFont typeface="+mj-lt"/>
                <a:buAutoNum type="arabicPeriod"/>
              </a:pPr>
              <a:r>
                <a:rPr lang="en-US" sz="2000" dirty="0">
                  <a:latin typeface="Courier"/>
                  <a:cs typeface="Courier"/>
                </a:rPr>
                <a:t>ATG</a:t>
              </a:r>
            </a:p>
            <a:p>
              <a:pPr marL="342900" indent="-342900">
                <a:buFont typeface="+mj-lt"/>
                <a:buAutoNum type="arabicPeriod"/>
              </a:pPr>
              <a:r>
                <a:rPr lang="en-US" sz="2000" dirty="0">
                  <a:latin typeface="Courier"/>
                  <a:cs typeface="Courier"/>
                </a:rPr>
                <a:t>TGG</a:t>
              </a:r>
            </a:p>
            <a:p>
              <a:pPr marL="342900" indent="-342900">
                <a:buFont typeface="+mj-lt"/>
                <a:buAutoNum type="arabicPeriod"/>
              </a:pPr>
              <a:r>
                <a:rPr lang="en-US" sz="2000" dirty="0">
                  <a:latin typeface="Courier"/>
                  <a:cs typeface="Courier"/>
                </a:rPr>
                <a:t>GGC</a:t>
              </a:r>
            </a:p>
            <a:p>
              <a:pPr marL="342900" indent="-342900">
                <a:buFont typeface="+mj-lt"/>
                <a:buAutoNum type="arabicPeriod"/>
              </a:pPr>
              <a:r>
                <a:rPr lang="en-US" sz="2000" dirty="0">
                  <a:latin typeface="Courier"/>
                  <a:cs typeface="Courier"/>
                </a:rPr>
                <a:t>GCG</a:t>
              </a:r>
            </a:p>
            <a:p>
              <a:pPr marL="342900" indent="-342900">
                <a:buFont typeface="+mj-lt"/>
                <a:buAutoNum type="arabicPeriod"/>
              </a:pPr>
              <a:r>
                <a:rPr lang="en-US" sz="2000" dirty="0">
                  <a:latin typeface="Courier"/>
                  <a:cs typeface="Courier"/>
                </a:rPr>
                <a:t>CGT</a:t>
              </a:r>
            </a:p>
            <a:p>
              <a:pPr marL="342900" indent="-342900">
                <a:buFont typeface="+mj-lt"/>
                <a:buAutoNum type="arabicPeriod"/>
              </a:pPr>
              <a:r>
                <a:rPr lang="en-US" sz="2000" dirty="0">
                  <a:latin typeface="Courier"/>
                  <a:cs typeface="Courier"/>
                </a:rPr>
                <a:t>GTG</a:t>
              </a:r>
            </a:p>
            <a:p>
              <a:pPr marL="342900" indent="-342900">
                <a:buFont typeface="+mj-lt"/>
                <a:buAutoNum type="arabicPeriod"/>
              </a:pPr>
              <a:r>
                <a:rPr lang="en-US" sz="2000" dirty="0">
                  <a:latin typeface="Courier"/>
                  <a:cs typeface="Courier"/>
                </a:rPr>
                <a:t>TGC</a:t>
              </a:r>
            </a:p>
            <a:p>
              <a:pPr marL="342900" indent="-342900">
                <a:buFont typeface="+mj-lt"/>
                <a:buAutoNum type="arabicPeriod"/>
              </a:pPr>
              <a:r>
                <a:rPr lang="en-US" sz="2000" dirty="0">
                  <a:latin typeface="Courier"/>
                  <a:cs typeface="Courier"/>
                </a:rPr>
                <a:t>GCA</a:t>
              </a:r>
            </a:p>
            <a:p>
              <a:pPr marL="342900" indent="-342900">
                <a:buFont typeface="+mj-lt"/>
                <a:buAutoNum type="arabicPeriod"/>
              </a:pPr>
              <a:r>
                <a:rPr lang="en-US" sz="2000" dirty="0">
                  <a:latin typeface="Courier"/>
                  <a:cs typeface="Courier"/>
                </a:rPr>
                <a:t>CAA</a:t>
              </a:r>
            </a:p>
            <a:p>
              <a:pPr marL="342900" indent="-342900">
                <a:buFont typeface="+mj-lt"/>
                <a:buAutoNum type="arabicPeriod"/>
              </a:pPr>
              <a:r>
                <a:rPr lang="en-US" sz="2000" dirty="0">
                  <a:latin typeface="Courier"/>
                  <a:cs typeface="Courier"/>
                </a:rPr>
                <a:t>AAT</a:t>
              </a:r>
            </a:p>
          </p:txBody>
        </p:sp>
        <p:sp>
          <p:nvSpPr>
            <p:cNvPr id="22" name="TextBox 21"/>
            <p:cNvSpPr txBox="1"/>
            <p:nvPr/>
          </p:nvSpPr>
          <p:spPr>
            <a:xfrm>
              <a:off x="2928637" y="1863553"/>
              <a:ext cx="1617430" cy="461665"/>
            </a:xfrm>
            <a:prstGeom prst="rect">
              <a:avLst/>
            </a:prstGeom>
            <a:noFill/>
          </p:spPr>
          <p:txBody>
            <a:bodyPr wrap="none" rtlCol="0">
              <a:spAutoFit/>
            </a:bodyPr>
            <a:lstStyle/>
            <a:p>
              <a:r>
                <a:rPr lang="en-US" sz="2400" dirty="0">
                  <a:solidFill>
                    <a:srgbClr val="008000"/>
                  </a:solidFill>
                </a:rPr>
                <a:t>k-</a:t>
              </a:r>
              <a:r>
                <a:rPr lang="en-US" sz="2400" dirty="0" err="1">
                  <a:solidFill>
                    <a:srgbClr val="008000"/>
                  </a:solidFill>
                </a:rPr>
                <a:t>mer</a:t>
              </a:r>
              <a:r>
                <a:rPr lang="en-US" sz="2400" dirty="0">
                  <a:solidFill>
                    <a:srgbClr val="008000"/>
                  </a:solidFill>
                </a:rPr>
                <a:t> (k=3)</a:t>
              </a:r>
            </a:p>
          </p:txBody>
        </p:sp>
      </p:grpSp>
      <p:grpSp>
        <p:nvGrpSpPr>
          <p:cNvPr id="16" name="Group 15"/>
          <p:cNvGrpSpPr/>
          <p:nvPr/>
        </p:nvGrpSpPr>
        <p:grpSpPr>
          <a:xfrm>
            <a:off x="5525778" y="1553371"/>
            <a:ext cx="3393876" cy="3927934"/>
            <a:chOff x="4655970" y="2001361"/>
            <a:chExt cx="3393876" cy="3927934"/>
          </a:xfrm>
        </p:grpSpPr>
        <p:pic>
          <p:nvPicPr>
            <p:cNvPr id="8" name="Picture 7" descr="Screen Shot 2015-04-19 at 12.55.4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55970" y="2447267"/>
              <a:ext cx="3393876" cy="3482028"/>
            </a:xfrm>
            <a:prstGeom prst="rect">
              <a:avLst/>
            </a:prstGeom>
          </p:spPr>
        </p:pic>
        <p:sp>
          <p:nvSpPr>
            <p:cNvPr id="23" name="TextBox 22"/>
            <p:cNvSpPr txBox="1"/>
            <p:nvPr/>
          </p:nvSpPr>
          <p:spPr>
            <a:xfrm>
              <a:off x="5127732" y="2001361"/>
              <a:ext cx="2450351" cy="523220"/>
            </a:xfrm>
            <a:prstGeom prst="rect">
              <a:avLst/>
            </a:prstGeom>
            <a:noFill/>
          </p:spPr>
          <p:txBody>
            <a:bodyPr wrap="none" rtlCol="0">
              <a:spAutoFit/>
            </a:bodyPr>
            <a:lstStyle/>
            <a:p>
              <a:r>
                <a:rPr lang="en-US" sz="2800" dirty="0">
                  <a:solidFill>
                    <a:srgbClr val="008000"/>
                  </a:solidFill>
                </a:rPr>
                <a:t>De </a:t>
              </a:r>
              <a:r>
                <a:rPr lang="en-US" sz="2800" dirty="0" err="1">
                  <a:solidFill>
                    <a:srgbClr val="008000"/>
                  </a:solidFill>
                </a:rPr>
                <a:t>Bruijn</a:t>
              </a:r>
              <a:r>
                <a:rPr lang="en-US" sz="2800" dirty="0">
                  <a:solidFill>
                    <a:srgbClr val="008000"/>
                  </a:solidFill>
                </a:rPr>
                <a:t> graph</a:t>
              </a:r>
            </a:p>
          </p:txBody>
        </p:sp>
      </p:grpSp>
      <p:sp>
        <p:nvSpPr>
          <p:cNvPr id="25" name="Slide Number Placeholder 24"/>
          <p:cNvSpPr>
            <a:spLocks noGrp="1"/>
          </p:cNvSpPr>
          <p:nvPr>
            <p:ph type="sldNum" sz="quarter" idx="12"/>
          </p:nvPr>
        </p:nvSpPr>
        <p:spPr/>
        <p:txBody>
          <a:bodyPr/>
          <a:lstStyle/>
          <a:p>
            <a:fld id="{9DA039C4-C5F2-1743-BB7A-5D831266C61E}" type="slidenum">
              <a:rPr lang="en-US" smtClean="0"/>
              <a:t>15</a:t>
            </a:fld>
            <a:endParaRPr lang="en-US"/>
          </a:p>
        </p:txBody>
      </p:sp>
    </p:spTree>
    <p:extLst>
      <p:ext uri="{BB962C8B-B14F-4D97-AF65-F5344CB8AC3E}">
        <p14:creationId xmlns:p14="http://schemas.microsoft.com/office/powerpoint/2010/main" val="8890011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9"/>
            <a:ext cx="8229600" cy="574658"/>
          </a:xfrm>
        </p:spPr>
        <p:txBody>
          <a:bodyPr>
            <a:normAutofit fontScale="90000"/>
          </a:bodyPr>
          <a:lstStyle/>
          <a:p>
            <a:r>
              <a:rPr lang="en-US" sz="3200" dirty="0"/>
              <a:t>de </a:t>
            </a:r>
            <a:r>
              <a:rPr lang="en-US" sz="3200" dirty="0" err="1"/>
              <a:t>Bruijn</a:t>
            </a:r>
            <a:r>
              <a:rPr lang="en-US" sz="3200" dirty="0"/>
              <a:t> algorithm</a:t>
            </a:r>
          </a:p>
        </p:txBody>
      </p:sp>
      <p:sp>
        <p:nvSpPr>
          <p:cNvPr id="3" name="Content Placeholder 2"/>
          <p:cNvSpPr>
            <a:spLocks noGrp="1"/>
          </p:cNvSpPr>
          <p:nvPr>
            <p:ph idx="1"/>
          </p:nvPr>
        </p:nvSpPr>
        <p:spPr>
          <a:xfrm>
            <a:off x="85037" y="886902"/>
            <a:ext cx="8965462" cy="2657834"/>
          </a:xfrm>
        </p:spPr>
        <p:txBody>
          <a:bodyPr>
            <a:noAutofit/>
          </a:bodyPr>
          <a:lstStyle/>
          <a:p>
            <a:r>
              <a:rPr lang="en-US" sz="2800" dirty="0"/>
              <a:t>To find a path containing all k-mers but also is as short as possible, as it contains each k-mer exactly once.</a:t>
            </a:r>
          </a:p>
          <a:p>
            <a:r>
              <a:rPr lang="en-US" sz="2800" dirty="0"/>
              <a:t>De </a:t>
            </a:r>
            <a:r>
              <a:rPr lang="en-US" sz="2800" dirty="0" err="1"/>
              <a:t>Bruijn</a:t>
            </a:r>
            <a:r>
              <a:rPr lang="en-US" sz="2800" dirty="0"/>
              <a:t> answered this question by borrowing Euler’s solution of the Bridges of </a:t>
            </a:r>
            <a:r>
              <a:rPr lang="en-US" sz="2800" dirty="0" err="1"/>
              <a:t>Königsberg</a:t>
            </a:r>
            <a:r>
              <a:rPr lang="en-US" sz="2800" dirty="0"/>
              <a:t> problem. An </a:t>
            </a:r>
            <a:r>
              <a:rPr lang="en-US" sz="2800" dirty="0" err="1"/>
              <a:t>Eulerian</a:t>
            </a:r>
            <a:r>
              <a:rPr lang="en-US" sz="2800" dirty="0"/>
              <a:t> cycle represents a shortest path that contains each k-</a:t>
            </a:r>
            <a:r>
              <a:rPr lang="en-US" sz="2800" dirty="0" err="1"/>
              <a:t>mer</a:t>
            </a:r>
            <a:r>
              <a:rPr lang="en-US" sz="2800" dirty="0"/>
              <a:t> exactly once.</a:t>
            </a:r>
          </a:p>
        </p:txBody>
      </p:sp>
      <p:sp>
        <p:nvSpPr>
          <p:cNvPr id="4" name="Slide Number Placeholder 3"/>
          <p:cNvSpPr>
            <a:spLocks noGrp="1"/>
          </p:cNvSpPr>
          <p:nvPr>
            <p:ph type="sldNum" sz="quarter" idx="12"/>
          </p:nvPr>
        </p:nvSpPr>
        <p:spPr/>
        <p:txBody>
          <a:bodyPr/>
          <a:lstStyle/>
          <a:p>
            <a:fld id="{9DA039C4-C5F2-1743-BB7A-5D831266C61E}" type="slidenum">
              <a:rPr lang="en-US" smtClean="0"/>
              <a:t>16</a:t>
            </a:fld>
            <a:endParaRPr lang="en-US"/>
          </a:p>
        </p:txBody>
      </p:sp>
      <p:pic>
        <p:nvPicPr>
          <p:cNvPr id="5" name="Picture 4" descr="Screenshot 2019-03-28 09.37.4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4268" y="3666463"/>
            <a:ext cx="7747000" cy="2661232"/>
          </a:xfrm>
          <a:prstGeom prst="rect">
            <a:avLst/>
          </a:prstGeom>
        </p:spPr>
      </p:pic>
      <p:sp>
        <p:nvSpPr>
          <p:cNvPr id="6" name="TextBox 5"/>
          <p:cNvSpPr txBox="1"/>
          <p:nvPr/>
        </p:nvSpPr>
        <p:spPr>
          <a:xfrm>
            <a:off x="441570" y="6449422"/>
            <a:ext cx="3741616" cy="276999"/>
          </a:xfrm>
          <a:prstGeom prst="rect">
            <a:avLst/>
          </a:prstGeom>
          <a:noFill/>
        </p:spPr>
        <p:txBody>
          <a:bodyPr wrap="square" rtlCol="0">
            <a:spAutoFit/>
          </a:bodyPr>
          <a:lstStyle/>
          <a:p>
            <a:r>
              <a:rPr lang="en-US" sz="1200" dirty="0" err="1"/>
              <a:t>Compeau</a:t>
            </a:r>
            <a:r>
              <a:rPr lang="en-US" sz="1200" dirty="0"/>
              <a:t> et al., 2011. Nature Biotechnology 29</a:t>
            </a:r>
            <a:r>
              <a:rPr lang="en-US" sz="1200" b="1" dirty="0"/>
              <a:t>:</a:t>
            </a:r>
            <a:r>
              <a:rPr lang="en-US" sz="1200" dirty="0"/>
              <a:t> 987-991.</a:t>
            </a:r>
          </a:p>
        </p:txBody>
      </p:sp>
    </p:spTree>
    <p:extLst>
      <p:ext uri="{BB962C8B-B14F-4D97-AF65-F5344CB8AC3E}">
        <p14:creationId xmlns:p14="http://schemas.microsoft.com/office/powerpoint/2010/main" val="33985458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3F0854-F1EA-D2F7-EA8C-D40A3C4D3855}"/>
              </a:ext>
            </a:extLst>
          </p:cNvPr>
          <p:cNvSpPr>
            <a:spLocks noGrp="1"/>
          </p:cNvSpPr>
          <p:nvPr>
            <p:ph type="title"/>
          </p:nvPr>
        </p:nvSpPr>
        <p:spPr/>
        <p:txBody>
          <a:bodyPr/>
          <a:lstStyle/>
          <a:p>
            <a:r>
              <a:rPr lang="en-US" dirty="0"/>
              <a:t>Before the lecture …</a:t>
            </a:r>
          </a:p>
        </p:txBody>
      </p:sp>
      <p:sp>
        <p:nvSpPr>
          <p:cNvPr id="3" name="Content Placeholder 2">
            <a:extLst>
              <a:ext uri="{FF2B5EF4-FFF2-40B4-BE49-F238E27FC236}">
                <a16:creationId xmlns:a16="http://schemas.microsoft.com/office/drawing/2014/main" id="{EF4F1CEF-E731-FBC3-F135-93906800AC5B}"/>
              </a:ext>
            </a:extLst>
          </p:cNvPr>
          <p:cNvSpPr>
            <a:spLocks noGrp="1"/>
          </p:cNvSpPr>
          <p:nvPr>
            <p:ph idx="1"/>
          </p:nvPr>
        </p:nvSpPr>
        <p:spPr/>
        <p:txBody>
          <a:bodyPr/>
          <a:lstStyle/>
          <a:p>
            <a:r>
              <a:rPr lang="en-US" dirty="0"/>
              <a:t>Grading midterm exam</a:t>
            </a:r>
          </a:p>
          <a:p>
            <a:r>
              <a:rPr lang="en-US" dirty="0"/>
              <a:t>Homework due 3/31 (this Friday)</a:t>
            </a:r>
          </a:p>
          <a:p>
            <a:endParaRPr lang="en-US" dirty="0"/>
          </a:p>
          <a:p>
            <a:r>
              <a:rPr lang="en-US" dirty="0"/>
              <a:t>Project overview presentation on 4/4 (next Tuesday)</a:t>
            </a:r>
          </a:p>
          <a:p>
            <a:pPr marL="0" indent="0">
              <a:buNone/>
            </a:pPr>
            <a:r>
              <a:rPr lang="en-US" dirty="0"/>
              <a:t>(5 min each presentation)</a:t>
            </a:r>
          </a:p>
          <a:p>
            <a:pPr marL="690563" indent="-346075">
              <a:buAutoNum type="arabicPeriod"/>
            </a:pPr>
            <a:r>
              <a:rPr lang="en-US" dirty="0"/>
              <a:t>Background</a:t>
            </a:r>
          </a:p>
          <a:p>
            <a:pPr marL="690563" indent="-346075">
              <a:buAutoNum type="arabicPeriod"/>
            </a:pPr>
            <a:r>
              <a:rPr lang="en-US" dirty="0"/>
              <a:t>Objectives/hypotheses of the study</a:t>
            </a:r>
          </a:p>
          <a:p>
            <a:pPr marL="690563" indent="-346075">
              <a:buAutoNum type="arabicPeriod"/>
            </a:pPr>
            <a:r>
              <a:rPr lang="en-US" dirty="0"/>
              <a:t>Plan of data analysis</a:t>
            </a:r>
          </a:p>
          <a:p>
            <a:pPr marL="690563" indent="-346075">
              <a:buAutoNum type="arabicPeriod"/>
            </a:pPr>
            <a:r>
              <a:rPr lang="en-US" dirty="0"/>
              <a:t>Expected result</a:t>
            </a:r>
          </a:p>
        </p:txBody>
      </p:sp>
      <p:sp>
        <p:nvSpPr>
          <p:cNvPr id="4" name="Slide Number Placeholder 3">
            <a:extLst>
              <a:ext uri="{FF2B5EF4-FFF2-40B4-BE49-F238E27FC236}">
                <a16:creationId xmlns:a16="http://schemas.microsoft.com/office/drawing/2014/main" id="{C3334755-5390-434E-9360-F7530FD2FC73}"/>
              </a:ext>
            </a:extLst>
          </p:cNvPr>
          <p:cNvSpPr>
            <a:spLocks noGrp="1"/>
          </p:cNvSpPr>
          <p:nvPr>
            <p:ph type="sldNum" sz="quarter" idx="12"/>
          </p:nvPr>
        </p:nvSpPr>
        <p:spPr/>
        <p:txBody>
          <a:bodyPr/>
          <a:lstStyle/>
          <a:p>
            <a:fld id="{9DA039C4-C5F2-1743-BB7A-5D831266C61E}" type="slidenum">
              <a:rPr lang="en-US" smtClean="0"/>
              <a:t>17</a:t>
            </a:fld>
            <a:endParaRPr lang="en-US"/>
          </a:p>
        </p:txBody>
      </p:sp>
    </p:spTree>
    <p:extLst>
      <p:ext uri="{BB962C8B-B14F-4D97-AF65-F5344CB8AC3E}">
        <p14:creationId xmlns:p14="http://schemas.microsoft.com/office/powerpoint/2010/main" val="42905640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46893"/>
          </a:xfrm>
        </p:spPr>
        <p:txBody>
          <a:bodyPr/>
          <a:lstStyle/>
          <a:p>
            <a:r>
              <a:rPr lang="en-US" dirty="0"/>
              <a:t>Sequencing errors complicate assemblies</a:t>
            </a:r>
          </a:p>
        </p:txBody>
      </p:sp>
      <p:sp>
        <p:nvSpPr>
          <p:cNvPr id="6" name="TextBox 5"/>
          <p:cNvSpPr txBox="1"/>
          <p:nvPr/>
        </p:nvSpPr>
        <p:spPr>
          <a:xfrm>
            <a:off x="667527" y="5750839"/>
            <a:ext cx="8019273" cy="954107"/>
          </a:xfrm>
          <a:prstGeom prst="rect">
            <a:avLst/>
          </a:prstGeom>
          <a:noFill/>
        </p:spPr>
        <p:txBody>
          <a:bodyPr wrap="square" rtlCol="0">
            <a:spAutoFit/>
          </a:bodyPr>
          <a:lstStyle/>
          <a:p>
            <a:r>
              <a:rPr lang="en-US" sz="2800" dirty="0"/>
              <a:t>Sequence error correction before graph construction is a critical step for De </a:t>
            </a:r>
            <a:r>
              <a:rPr lang="en-US" sz="2800" dirty="0" err="1"/>
              <a:t>Bruijn</a:t>
            </a:r>
            <a:r>
              <a:rPr lang="en-US" sz="2800" dirty="0"/>
              <a:t> graph assembly.</a:t>
            </a:r>
          </a:p>
        </p:txBody>
      </p:sp>
      <p:sp>
        <p:nvSpPr>
          <p:cNvPr id="7" name="TextBox 6"/>
          <p:cNvSpPr txBox="1"/>
          <p:nvPr/>
        </p:nvSpPr>
        <p:spPr>
          <a:xfrm>
            <a:off x="225347" y="900484"/>
            <a:ext cx="8693306" cy="461665"/>
          </a:xfrm>
          <a:prstGeom prst="rect">
            <a:avLst/>
          </a:prstGeom>
          <a:noFill/>
        </p:spPr>
        <p:txBody>
          <a:bodyPr wrap="none" rtlCol="0">
            <a:spAutoFit/>
          </a:bodyPr>
          <a:lstStyle/>
          <a:p>
            <a:r>
              <a:rPr lang="en-US" sz="2400" dirty="0"/>
              <a:t>The complexity of De </a:t>
            </a:r>
            <a:r>
              <a:rPr lang="en-US" sz="2400" dirty="0" err="1"/>
              <a:t>Bruijn</a:t>
            </a:r>
            <a:r>
              <a:rPr lang="en-US" sz="2400" dirty="0"/>
              <a:t> graph grows when reads contain errors.</a:t>
            </a:r>
          </a:p>
        </p:txBody>
      </p:sp>
      <p:grpSp>
        <p:nvGrpSpPr>
          <p:cNvPr id="8" name="Group 7">
            <a:extLst>
              <a:ext uri="{FF2B5EF4-FFF2-40B4-BE49-F238E27FC236}">
                <a16:creationId xmlns:a16="http://schemas.microsoft.com/office/drawing/2014/main" id="{4692CCDE-9444-82F1-675F-A33AEE864722}"/>
              </a:ext>
            </a:extLst>
          </p:cNvPr>
          <p:cNvGrpSpPr/>
          <p:nvPr/>
        </p:nvGrpSpPr>
        <p:grpSpPr>
          <a:xfrm>
            <a:off x="3388176" y="1635185"/>
            <a:ext cx="5708788" cy="3761710"/>
            <a:chOff x="3388176" y="1635185"/>
            <a:chExt cx="5708788" cy="3761710"/>
          </a:xfrm>
        </p:grpSpPr>
        <p:pic>
          <p:nvPicPr>
            <p:cNvPr id="5" name="Picture 4" descr="Screen Shot 2015-04-19 at 5.10.42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88176" y="1635185"/>
              <a:ext cx="3888154" cy="3761710"/>
            </a:xfrm>
            <a:prstGeom prst="rect">
              <a:avLst/>
            </a:prstGeom>
          </p:spPr>
        </p:pic>
        <p:sp>
          <p:nvSpPr>
            <p:cNvPr id="9" name="TextBox 8"/>
            <p:cNvSpPr txBox="1"/>
            <p:nvPr/>
          </p:nvSpPr>
          <p:spPr>
            <a:xfrm>
              <a:off x="7360531" y="3064799"/>
              <a:ext cx="1551777" cy="461665"/>
            </a:xfrm>
            <a:prstGeom prst="rect">
              <a:avLst/>
            </a:prstGeom>
            <a:noFill/>
          </p:spPr>
          <p:txBody>
            <a:bodyPr wrap="none" rtlCol="0">
              <a:spAutoFit/>
            </a:bodyPr>
            <a:lstStyle/>
            <a:p>
              <a:r>
                <a:rPr lang="en-US" sz="2400" dirty="0"/>
                <a:t>G: genome</a:t>
              </a:r>
            </a:p>
          </p:txBody>
        </p:sp>
        <p:sp>
          <p:nvSpPr>
            <p:cNvPr id="10" name="TextBox 9"/>
            <p:cNvSpPr txBox="1"/>
            <p:nvPr/>
          </p:nvSpPr>
          <p:spPr>
            <a:xfrm>
              <a:off x="6924574" y="5120916"/>
              <a:ext cx="2172390" cy="246221"/>
            </a:xfrm>
            <a:prstGeom prst="rect">
              <a:avLst/>
            </a:prstGeom>
            <a:noFill/>
          </p:spPr>
          <p:txBody>
            <a:bodyPr wrap="none" rtlCol="0">
              <a:spAutoFit/>
            </a:bodyPr>
            <a:lstStyle/>
            <a:p>
              <a:r>
                <a:rPr lang="en-US" sz="1000" dirty="0" err="1"/>
                <a:t>langmead-lab.org</a:t>
              </a:r>
              <a:r>
                <a:rPr lang="en-US" sz="1000" dirty="0"/>
                <a:t>/teaching-materials</a:t>
              </a:r>
            </a:p>
          </p:txBody>
        </p:sp>
      </p:grpSp>
      <p:sp>
        <p:nvSpPr>
          <p:cNvPr id="3" name="Slide Number Placeholder 2"/>
          <p:cNvSpPr>
            <a:spLocks noGrp="1"/>
          </p:cNvSpPr>
          <p:nvPr>
            <p:ph type="sldNum" sz="quarter" idx="12"/>
          </p:nvPr>
        </p:nvSpPr>
        <p:spPr/>
        <p:txBody>
          <a:bodyPr/>
          <a:lstStyle/>
          <a:p>
            <a:fld id="{9DA039C4-C5F2-1743-BB7A-5D831266C61E}" type="slidenum">
              <a:rPr lang="en-US" smtClean="0"/>
              <a:t>18</a:t>
            </a:fld>
            <a:endParaRPr lang="en-US"/>
          </a:p>
        </p:txBody>
      </p:sp>
      <p:sp>
        <p:nvSpPr>
          <p:cNvPr id="11" name="TextBox 10"/>
          <p:cNvSpPr txBox="1"/>
          <p:nvPr/>
        </p:nvSpPr>
        <p:spPr>
          <a:xfrm>
            <a:off x="333427" y="1721138"/>
            <a:ext cx="1879685" cy="1200329"/>
          </a:xfrm>
          <a:prstGeom prst="rect">
            <a:avLst/>
          </a:prstGeom>
          <a:noFill/>
          <a:ln>
            <a:noFill/>
          </a:ln>
        </p:spPr>
        <p:txBody>
          <a:bodyPr wrap="square">
            <a:spAutoFit/>
          </a:bodyPr>
          <a:lstStyle/>
          <a:p>
            <a:pPr>
              <a:defRPr/>
            </a:pPr>
            <a:r>
              <a:rPr lang="en-US" sz="2400" dirty="0">
                <a:solidFill>
                  <a:schemeClr val="bg1">
                    <a:lumMod val="65000"/>
                  </a:schemeClr>
                </a:solidFill>
                <a:latin typeface="Courier"/>
                <a:ea typeface="ＭＳ Ｐゴシック" charset="-128"/>
                <a:cs typeface="Courier"/>
              </a:rPr>
              <a:t>TGCGTGA</a:t>
            </a:r>
          </a:p>
          <a:p>
            <a:pPr>
              <a:defRPr/>
            </a:pPr>
            <a:r>
              <a:rPr lang="en-US" sz="2400" dirty="0">
                <a:solidFill>
                  <a:schemeClr val="bg1">
                    <a:lumMod val="65000"/>
                  </a:schemeClr>
                </a:solidFill>
                <a:latin typeface="Courier"/>
                <a:ea typeface="ＭＳ Ｐゴシック" charset="-128"/>
                <a:cs typeface="Courier"/>
              </a:rPr>
              <a:t>TGCGTGA</a:t>
            </a:r>
          </a:p>
          <a:p>
            <a:pPr>
              <a:defRPr/>
            </a:pPr>
            <a:r>
              <a:rPr lang="en-US" sz="2400" dirty="0">
                <a:solidFill>
                  <a:schemeClr val="bg1">
                    <a:lumMod val="65000"/>
                  </a:schemeClr>
                </a:solidFill>
                <a:latin typeface="Courier"/>
                <a:ea typeface="ＭＳ Ｐゴシック" charset="-128"/>
                <a:cs typeface="Courier"/>
              </a:rPr>
              <a:t>TGCGTGA</a:t>
            </a:r>
          </a:p>
        </p:txBody>
      </p:sp>
      <p:sp>
        <p:nvSpPr>
          <p:cNvPr id="12" name="TextBox 11"/>
          <p:cNvSpPr txBox="1"/>
          <p:nvPr/>
        </p:nvSpPr>
        <p:spPr>
          <a:xfrm>
            <a:off x="470090" y="3481126"/>
            <a:ext cx="1261884" cy="1200329"/>
          </a:xfrm>
          <a:prstGeom prst="rect">
            <a:avLst/>
          </a:prstGeom>
          <a:noFill/>
        </p:spPr>
        <p:txBody>
          <a:bodyPr wrap="square" rtlCol="0">
            <a:spAutoFit/>
          </a:bodyPr>
          <a:lstStyle/>
          <a:p>
            <a:r>
              <a:rPr lang="en-US" sz="2400" dirty="0">
                <a:latin typeface="Courier"/>
                <a:cs typeface="Courier"/>
              </a:rPr>
              <a:t>TGCGT</a:t>
            </a:r>
          </a:p>
          <a:p>
            <a:r>
              <a:rPr lang="en-US" sz="2400" dirty="0">
                <a:latin typeface="Courier"/>
                <a:cs typeface="Courier"/>
              </a:rPr>
              <a:t>GCGTG</a:t>
            </a:r>
          </a:p>
          <a:p>
            <a:r>
              <a:rPr lang="en-US" sz="2400" dirty="0">
                <a:latin typeface="Courier"/>
                <a:cs typeface="Courier"/>
              </a:rPr>
              <a:t>CGTGA</a:t>
            </a:r>
          </a:p>
        </p:txBody>
      </p:sp>
      <p:sp>
        <p:nvSpPr>
          <p:cNvPr id="13" name="TextBox 12"/>
          <p:cNvSpPr txBox="1"/>
          <p:nvPr/>
        </p:nvSpPr>
        <p:spPr>
          <a:xfrm>
            <a:off x="0" y="3139496"/>
            <a:ext cx="3283784" cy="461665"/>
          </a:xfrm>
          <a:prstGeom prst="rect">
            <a:avLst/>
          </a:prstGeom>
          <a:noFill/>
        </p:spPr>
        <p:txBody>
          <a:bodyPr wrap="none" rtlCol="0">
            <a:spAutoFit/>
          </a:bodyPr>
          <a:lstStyle/>
          <a:p>
            <a:r>
              <a:rPr lang="en-US" sz="2400" dirty="0">
                <a:solidFill>
                  <a:srgbClr val="008000"/>
                </a:solidFill>
              </a:rPr>
              <a:t>k-</a:t>
            </a:r>
            <a:r>
              <a:rPr lang="en-US" sz="2400" dirty="0" err="1">
                <a:solidFill>
                  <a:srgbClr val="008000"/>
                </a:solidFill>
              </a:rPr>
              <a:t>mer</a:t>
            </a:r>
            <a:r>
              <a:rPr lang="en-US" sz="2400" dirty="0">
                <a:solidFill>
                  <a:srgbClr val="008000"/>
                </a:solidFill>
              </a:rPr>
              <a:t> count profile (k=5)</a:t>
            </a:r>
          </a:p>
        </p:txBody>
      </p:sp>
      <p:sp>
        <p:nvSpPr>
          <p:cNvPr id="14" name="TextBox 13"/>
          <p:cNvSpPr txBox="1"/>
          <p:nvPr/>
        </p:nvSpPr>
        <p:spPr>
          <a:xfrm>
            <a:off x="411476" y="1353507"/>
            <a:ext cx="929485" cy="461665"/>
          </a:xfrm>
          <a:prstGeom prst="rect">
            <a:avLst/>
          </a:prstGeom>
          <a:noFill/>
        </p:spPr>
        <p:txBody>
          <a:bodyPr wrap="none" rtlCol="0">
            <a:spAutoFit/>
          </a:bodyPr>
          <a:lstStyle/>
          <a:p>
            <a:r>
              <a:rPr lang="en-US" sz="2400" dirty="0">
                <a:solidFill>
                  <a:srgbClr val="008000"/>
                </a:solidFill>
              </a:rPr>
              <a:t>Reads</a:t>
            </a:r>
          </a:p>
        </p:txBody>
      </p:sp>
      <p:sp>
        <p:nvSpPr>
          <p:cNvPr id="15" name="TextBox 14"/>
          <p:cNvSpPr txBox="1"/>
          <p:nvPr/>
        </p:nvSpPr>
        <p:spPr>
          <a:xfrm>
            <a:off x="470090" y="4533316"/>
            <a:ext cx="1261884" cy="1200329"/>
          </a:xfrm>
          <a:prstGeom prst="rect">
            <a:avLst/>
          </a:prstGeom>
          <a:noFill/>
        </p:spPr>
        <p:txBody>
          <a:bodyPr wrap="square" rtlCol="0">
            <a:spAutoFit/>
          </a:bodyPr>
          <a:lstStyle/>
          <a:p>
            <a:r>
              <a:rPr lang="en-US" sz="2400" dirty="0">
                <a:latin typeface="Courier"/>
                <a:cs typeface="Courier"/>
              </a:rPr>
              <a:t>TG</a:t>
            </a:r>
            <a:r>
              <a:rPr lang="en-US" sz="2400" dirty="0">
                <a:solidFill>
                  <a:srgbClr val="FF0000"/>
                </a:solidFill>
                <a:latin typeface="Courier"/>
                <a:cs typeface="Courier"/>
              </a:rPr>
              <a:t>G</a:t>
            </a:r>
            <a:r>
              <a:rPr lang="en-US" sz="2400" dirty="0">
                <a:latin typeface="Courier"/>
                <a:cs typeface="Courier"/>
              </a:rPr>
              <a:t>GT</a:t>
            </a:r>
            <a:endParaRPr lang="en-US" sz="2400" dirty="0">
              <a:solidFill>
                <a:srgbClr val="FF0000"/>
              </a:solidFill>
              <a:latin typeface="Courier"/>
              <a:cs typeface="Courier"/>
            </a:endParaRPr>
          </a:p>
          <a:p>
            <a:r>
              <a:rPr lang="en-US" sz="2400" dirty="0">
                <a:latin typeface="Courier"/>
                <a:cs typeface="Courier"/>
              </a:rPr>
              <a:t>G</a:t>
            </a:r>
            <a:r>
              <a:rPr lang="en-US" sz="2400" dirty="0">
                <a:solidFill>
                  <a:srgbClr val="FF0000"/>
                </a:solidFill>
                <a:latin typeface="Courier"/>
                <a:cs typeface="Courier"/>
              </a:rPr>
              <a:t>G</a:t>
            </a:r>
            <a:r>
              <a:rPr lang="en-US" sz="2400" dirty="0">
                <a:latin typeface="Courier"/>
                <a:cs typeface="Courier"/>
              </a:rPr>
              <a:t>GTG</a:t>
            </a:r>
          </a:p>
          <a:p>
            <a:r>
              <a:rPr lang="en-US" sz="2400" dirty="0">
                <a:solidFill>
                  <a:srgbClr val="FF0000"/>
                </a:solidFill>
                <a:latin typeface="Courier"/>
                <a:cs typeface="Courier"/>
              </a:rPr>
              <a:t>G</a:t>
            </a:r>
            <a:r>
              <a:rPr lang="en-US" sz="2400" dirty="0">
                <a:latin typeface="Courier"/>
                <a:cs typeface="Courier"/>
              </a:rPr>
              <a:t>GTGA</a:t>
            </a:r>
          </a:p>
        </p:txBody>
      </p:sp>
      <p:sp>
        <p:nvSpPr>
          <p:cNvPr id="4" name="TextBox 3"/>
          <p:cNvSpPr txBox="1"/>
          <p:nvPr/>
        </p:nvSpPr>
        <p:spPr>
          <a:xfrm>
            <a:off x="333428" y="2761706"/>
            <a:ext cx="1475084" cy="461665"/>
          </a:xfrm>
          <a:prstGeom prst="rect">
            <a:avLst/>
          </a:prstGeom>
          <a:noFill/>
        </p:spPr>
        <p:txBody>
          <a:bodyPr wrap="none" rtlCol="0">
            <a:spAutoFit/>
          </a:bodyPr>
          <a:lstStyle/>
          <a:p>
            <a:pPr>
              <a:defRPr/>
            </a:pPr>
            <a:r>
              <a:rPr lang="en-US" sz="2400" dirty="0">
                <a:solidFill>
                  <a:schemeClr val="bg1">
                    <a:lumMod val="65000"/>
                  </a:schemeClr>
                </a:solidFill>
                <a:latin typeface="Courier"/>
                <a:ea typeface="ＭＳ Ｐゴシック" charset="-128"/>
                <a:cs typeface="Courier"/>
              </a:rPr>
              <a:t>TG</a:t>
            </a:r>
            <a:r>
              <a:rPr lang="en-US" sz="2400" dirty="0">
                <a:solidFill>
                  <a:srgbClr val="FF0000"/>
                </a:solidFill>
                <a:latin typeface="Courier"/>
                <a:ea typeface="ＭＳ Ｐゴシック" charset="-128"/>
                <a:cs typeface="Courier"/>
              </a:rPr>
              <a:t>G</a:t>
            </a:r>
            <a:r>
              <a:rPr lang="en-US" sz="2400" dirty="0">
                <a:solidFill>
                  <a:schemeClr val="bg1">
                    <a:lumMod val="65000"/>
                  </a:schemeClr>
                </a:solidFill>
                <a:latin typeface="Courier"/>
                <a:ea typeface="ＭＳ Ｐゴシック" charset="-128"/>
                <a:cs typeface="Courier"/>
              </a:rPr>
              <a:t>GTGA</a:t>
            </a:r>
          </a:p>
        </p:txBody>
      </p:sp>
    </p:spTree>
    <p:extLst>
      <p:ext uri="{BB962C8B-B14F-4D97-AF65-F5344CB8AC3E}">
        <p14:creationId xmlns:p14="http://schemas.microsoft.com/office/powerpoint/2010/main" val="3828625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5" grpId="0"/>
      <p:bldP spid="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Error identification</a:t>
            </a:r>
          </a:p>
        </p:txBody>
      </p:sp>
      <p:sp>
        <p:nvSpPr>
          <p:cNvPr id="5" name="TextBox 4"/>
          <p:cNvSpPr txBox="1"/>
          <p:nvPr/>
        </p:nvSpPr>
        <p:spPr>
          <a:xfrm>
            <a:off x="1242791" y="1691808"/>
            <a:ext cx="2613198" cy="3785652"/>
          </a:xfrm>
          <a:prstGeom prst="rect">
            <a:avLst/>
          </a:prstGeom>
          <a:noFill/>
          <a:ln>
            <a:noFill/>
          </a:ln>
        </p:spPr>
        <p:txBody>
          <a:bodyPr wrap="square">
            <a:spAutoFit/>
          </a:bodyPr>
          <a:lstStyle/>
          <a:p>
            <a:pPr>
              <a:defRPr/>
            </a:pPr>
            <a:r>
              <a:rPr lang="en-US" sz="2400" dirty="0">
                <a:solidFill>
                  <a:schemeClr val="bg1">
                    <a:lumMod val="65000"/>
                  </a:schemeClr>
                </a:solidFill>
                <a:latin typeface="Courier"/>
                <a:ea typeface="ＭＳ Ｐゴシック" charset="-128"/>
                <a:cs typeface="Courier"/>
              </a:rPr>
              <a:t>TGCGTGATACG</a:t>
            </a:r>
          </a:p>
          <a:p>
            <a:pPr>
              <a:defRPr/>
            </a:pPr>
            <a:r>
              <a:rPr lang="en-US" sz="2400" dirty="0">
                <a:solidFill>
                  <a:schemeClr val="bg1">
                    <a:lumMod val="65000"/>
                  </a:schemeClr>
                </a:solidFill>
                <a:latin typeface="Courier"/>
                <a:ea typeface="ＭＳ Ｐゴシック" charset="-128"/>
                <a:cs typeface="Courier"/>
              </a:rPr>
              <a:t>TGCGTGATACG</a:t>
            </a:r>
          </a:p>
          <a:p>
            <a:pPr>
              <a:defRPr/>
            </a:pPr>
            <a:r>
              <a:rPr lang="en-US" sz="2400" dirty="0">
                <a:solidFill>
                  <a:schemeClr val="bg1">
                    <a:lumMod val="65000"/>
                  </a:schemeClr>
                </a:solidFill>
                <a:latin typeface="Courier"/>
                <a:ea typeface="ＭＳ Ｐゴシック" charset="-128"/>
                <a:cs typeface="Courier"/>
              </a:rPr>
              <a:t>TG</a:t>
            </a:r>
            <a:r>
              <a:rPr lang="en-US" sz="2400" dirty="0">
                <a:solidFill>
                  <a:srgbClr val="FF0000"/>
                </a:solidFill>
                <a:latin typeface="Courier"/>
                <a:ea typeface="ＭＳ Ｐゴシック" charset="-128"/>
                <a:cs typeface="Courier"/>
              </a:rPr>
              <a:t>G</a:t>
            </a:r>
            <a:r>
              <a:rPr lang="en-US" sz="2400" dirty="0">
                <a:solidFill>
                  <a:schemeClr val="bg1">
                    <a:lumMod val="65000"/>
                  </a:schemeClr>
                </a:solidFill>
                <a:latin typeface="Courier"/>
                <a:ea typeface="ＭＳ Ｐゴシック" charset="-128"/>
                <a:cs typeface="Courier"/>
              </a:rPr>
              <a:t>GTGATACG</a:t>
            </a:r>
          </a:p>
          <a:p>
            <a:pPr>
              <a:defRPr/>
            </a:pPr>
            <a:r>
              <a:rPr lang="en-US" sz="2400" dirty="0">
                <a:solidFill>
                  <a:schemeClr val="bg1">
                    <a:lumMod val="65000"/>
                  </a:schemeClr>
                </a:solidFill>
                <a:latin typeface="Courier"/>
                <a:ea typeface="ＭＳ Ｐゴシック" charset="-128"/>
                <a:cs typeface="Courier"/>
              </a:rPr>
              <a:t>TGCGTGATACG</a:t>
            </a:r>
          </a:p>
          <a:p>
            <a:pPr>
              <a:defRPr/>
            </a:pPr>
            <a:r>
              <a:rPr lang="en-US" sz="2400" dirty="0">
                <a:solidFill>
                  <a:schemeClr val="bg1">
                    <a:lumMod val="65000"/>
                  </a:schemeClr>
                </a:solidFill>
                <a:latin typeface="Courier"/>
                <a:ea typeface="ＭＳ Ｐゴシック" charset="-128"/>
                <a:cs typeface="Courier"/>
              </a:rPr>
              <a:t>TGCGTGATACG</a:t>
            </a:r>
          </a:p>
          <a:p>
            <a:pPr>
              <a:defRPr/>
            </a:pPr>
            <a:r>
              <a:rPr lang="en-US" sz="2400" dirty="0">
                <a:solidFill>
                  <a:schemeClr val="bg1">
                    <a:lumMod val="65000"/>
                  </a:schemeClr>
                </a:solidFill>
                <a:latin typeface="Courier"/>
                <a:ea typeface="ＭＳ Ｐゴシック" charset="-128"/>
                <a:cs typeface="Courier"/>
              </a:rPr>
              <a:t>TGCGTGATACG</a:t>
            </a:r>
          </a:p>
          <a:p>
            <a:pPr>
              <a:defRPr/>
            </a:pPr>
            <a:r>
              <a:rPr lang="en-US" sz="2400" dirty="0">
                <a:solidFill>
                  <a:schemeClr val="bg1">
                    <a:lumMod val="65000"/>
                  </a:schemeClr>
                </a:solidFill>
                <a:latin typeface="Courier"/>
                <a:ea typeface="ＭＳ Ｐゴシック" charset="-128"/>
                <a:cs typeface="Courier"/>
              </a:rPr>
              <a:t>TGCGTGATACG</a:t>
            </a:r>
          </a:p>
          <a:p>
            <a:pPr>
              <a:defRPr/>
            </a:pPr>
            <a:r>
              <a:rPr lang="en-US" sz="2400" dirty="0">
                <a:solidFill>
                  <a:schemeClr val="bg1">
                    <a:lumMod val="65000"/>
                  </a:schemeClr>
                </a:solidFill>
                <a:latin typeface="Courier"/>
                <a:ea typeface="ＭＳ Ｐゴシック" charset="-128"/>
                <a:cs typeface="Courier"/>
              </a:rPr>
              <a:t>TGCGTGATACG</a:t>
            </a:r>
          </a:p>
          <a:p>
            <a:pPr>
              <a:defRPr/>
            </a:pPr>
            <a:r>
              <a:rPr lang="en-US" sz="2400" dirty="0">
                <a:solidFill>
                  <a:schemeClr val="bg1">
                    <a:lumMod val="65000"/>
                  </a:schemeClr>
                </a:solidFill>
                <a:latin typeface="Courier"/>
                <a:ea typeface="ＭＳ Ｐゴシック" charset="-128"/>
                <a:cs typeface="Courier"/>
              </a:rPr>
              <a:t>TGCGTGATACG</a:t>
            </a:r>
          </a:p>
          <a:p>
            <a:pPr>
              <a:defRPr/>
            </a:pPr>
            <a:r>
              <a:rPr lang="en-US" sz="2400" dirty="0">
                <a:solidFill>
                  <a:schemeClr val="bg1">
                    <a:lumMod val="65000"/>
                  </a:schemeClr>
                </a:solidFill>
                <a:latin typeface="Courier"/>
                <a:ea typeface="ＭＳ Ｐゴシック" charset="-128"/>
                <a:cs typeface="Courier"/>
              </a:rPr>
              <a:t>TGCGTGATACG</a:t>
            </a:r>
          </a:p>
        </p:txBody>
      </p:sp>
      <p:sp>
        <p:nvSpPr>
          <p:cNvPr id="3" name="TextBox 2"/>
          <p:cNvSpPr txBox="1"/>
          <p:nvPr/>
        </p:nvSpPr>
        <p:spPr>
          <a:xfrm>
            <a:off x="4358126" y="1701578"/>
            <a:ext cx="2444263" cy="3785652"/>
          </a:xfrm>
          <a:prstGeom prst="rect">
            <a:avLst/>
          </a:prstGeom>
          <a:noFill/>
        </p:spPr>
        <p:txBody>
          <a:bodyPr wrap="square" rtlCol="0">
            <a:spAutoFit/>
          </a:bodyPr>
          <a:lstStyle/>
          <a:p>
            <a:r>
              <a:rPr lang="en-US" sz="2400" dirty="0">
                <a:latin typeface="Courier"/>
                <a:cs typeface="Courier"/>
              </a:rPr>
              <a:t>TGGGT	 1</a:t>
            </a:r>
          </a:p>
          <a:p>
            <a:r>
              <a:rPr lang="en-US" sz="2400" dirty="0">
                <a:latin typeface="Courier"/>
                <a:cs typeface="Courier"/>
              </a:rPr>
              <a:t>GGGTG	 1</a:t>
            </a:r>
          </a:p>
          <a:p>
            <a:r>
              <a:rPr lang="en-US" sz="2400" dirty="0">
                <a:latin typeface="Courier"/>
                <a:cs typeface="Courier"/>
              </a:rPr>
              <a:t>GGTGA	 1</a:t>
            </a:r>
          </a:p>
          <a:p>
            <a:r>
              <a:rPr lang="en-US" sz="2400" dirty="0">
                <a:latin typeface="Courier"/>
                <a:cs typeface="Courier"/>
              </a:rPr>
              <a:t>TGCGT	 9</a:t>
            </a:r>
          </a:p>
          <a:p>
            <a:r>
              <a:rPr lang="en-US" sz="2400" dirty="0">
                <a:latin typeface="Courier"/>
                <a:cs typeface="Courier"/>
              </a:rPr>
              <a:t>GCGTG	 9</a:t>
            </a:r>
          </a:p>
          <a:p>
            <a:r>
              <a:rPr lang="en-US" sz="2400" dirty="0">
                <a:latin typeface="Courier"/>
                <a:cs typeface="Courier"/>
              </a:rPr>
              <a:t>CGTGA	 9</a:t>
            </a:r>
          </a:p>
          <a:p>
            <a:r>
              <a:rPr lang="en-US" sz="2400" dirty="0">
                <a:latin typeface="Courier"/>
                <a:ea typeface="ＭＳ Ｐゴシック" charset="-128"/>
                <a:cs typeface="Courier"/>
              </a:rPr>
              <a:t>GTGAT	 10</a:t>
            </a:r>
          </a:p>
          <a:p>
            <a:r>
              <a:rPr lang="en-US" sz="2400" dirty="0">
                <a:latin typeface="Courier"/>
                <a:ea typeface="ＭＳ Ｐゴシック" charset="-128"/>
                <a:cs typeface="Courier"/>
              </a:rPr>
              <a:t>TGATA	 10</a:t>
            </a:r>
          </a:p>
          <a:p>
            <a:r>
              <a:rPr lang="en-US" sz="2400" dirty="0">
                <a:latin typeface="Courier"/>
                <a:ea typeface="ＭＳ Ｐゴシック" charset="-128"/>
                <a:cs typeface="Courier"/>
              </a:rPr>
              <a:t>GATAC	 10</a:t>
            </a:r>
          </a:p>
          <a:p>
            <a:r>
              <a:rPr lang="en-US" sz="2400" dirty="0">
                <a:latin typeface="Courier"/>
                <a:ea typeface="ＭＳ Ｐゴシック" charset="-128"/>
                <a:cs typeface="Courier"/>
              </a:rPr>
              <a:t>ATACG	 10</a:t>
            </a:r>
            <a:endParaRPr lang="en-US" sz="2400" dirty="0">
              <a:latin typeface="Courier"/>
              <a:cs typeface="Courier"/>
            </a:endParaRPr>
          </a:p>
        </p:txBody>
      </p:sp>
      <p:sp>
        <p:nvSpPr>
          <p:cNvPr id="6" name="TextBox 5"/>
          <p:cNvSpPr txBox="1"/>
          <p:nvPr/>
        </p:nvSpPr>
        <p:spPr>
          <a:xfrm>
            <a:off x="4299512" y="1233576"/>
            <a:ext cx="3306614" cy="461665"/>
          </a:xfrm>
          <a:prstGeom prst="rect">
            <a:avLst/>
          </a:prstGeom>
          <a:noFill/>
        </p:spPr>
        <p:txBody>
          <a:bodyPr wrap="none" rtlCol="0">
            <a:spAutoFit/>
          </a:bodyPr>
          <a:lstStyle/>
          <a:p>
            <a:r>
              <a:rPr lang="en-US" sz="2400" dirty="0">
                <a:solidFill>
                  <a:srgbClr val="008000"/>
                </a:solidFill>
              </a:rPr>
              <a:t>k-</a:t>
            </a:r>
            <a:r>
              <a:rPr lang="en-US" sz="2400" dirty="0" err="1">
                <a:solidFill>
                  <a:srgbClr val="008000"/>
                </a:solidFill>
              </a:rPr>
              <a:t>mer</a:t>
            </a:r>
            <a:r>
              <a:rPr lang="en-US" sz="2400" dirty="0">
                <a:solidFill>
                  <a:srgbClr val="008000"/>
                </a:solidFill>
              </a:rPr>
              <a:t> count profile (k=5)</a:t>
            </a:r>
          </a:p>
        </p:txBody>
      </p:sp>
      <p:sp>
        <p:nvSpPr>
          <p:cNvPr id="7" name="TextBox 6"/>
          <p:cNvSpPr txBox="1"/>
          <p:nvPr/>
        </p:nvSpPr>
        <p:spPr>
          <a:xfrm>
            <a:off x="1222202" y="1223806"/>
            <a:ext cx="2536421" cy="461665"/>
          </a:xfrm>
          <a:prstGeom prst="rect">
            <a:avLst/>
          </a:prstGeom>
          <a:noFill/>
        </p:spPr>
        <p:txBody>
          <a:bodyPr wrap="none" rtlCol="0">
            <a:spAutoFit/>
          </a:bodyPr>
          <a:lstStyle/>
          <a:p>
            <a:r>
              <a:rPr lang="en-US" sz="2400" dirty="0">
                <a:solidFill>
                  <a:srgbClr val="008000"/>
                </a:solidFill>
              </a:rPr>
              <a:t>Reads (depth = 10)</a:t>
            </a:r>
          </a:p>
        </p:txBody>
      </p:sp>
      <p:sp>
        <p:nvSpPr>
          <p:cNvPr id="8" name="Slide Number Placeholder 7"/>
          <p:cNvSpPr>
            <a:spLocks noGrp="1"/>
          </p:cNvSpPr>
          <p:nvPr>
            <p:ph type="sldNum" sz="quarter" idx="12"/>
          </p:nvPr>
        </p:nvSpPr>
        <p:spPr/>
        <p:txBody>
          <a:bodyPr/>
          <a:lstStyle/>
          <a:p>
            <a:fld id="{9DA039C4-C5F2-1743-BB7A-5D831266C61E}" type="slidenum">
              <a:rPr lang="en-US" smtClean="0"/>
              <a:t>19</a:t>
            </a:fld>
            <a:endParaRPr lang="en-US"/>
          </a:p>
        </p:txBody>
      </p:sp>
    </p:spTree>
    <p:extLst>
      <p:ext uri="{BB962C8B-B14F-4D97-AF65-F5344CB8AC3E}">
        <p14:creationId xmlns:p14="http://schemas.microsoft.com/office/powerpoint/2010/main" val="3531079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a:xfrm>
            <a:off x="493557" y="1055752"/>
            <a:ext cx="8398651" cy="5494148"/>
          </a:xfrm>
        </p:spPr>
        <p:txBody>
          <a:bodyPr>
            <a:normAutofit/>
          </a:bodyPr>
          <a:lstStyle/>
          <a:p>
            <a:pPr>
              <a:lnSpc>
                <a:spcPct val="120000"/>
              </a:lnSpc>
            </a:pPr>
            <a:r>
              <a:rPr lang="en-US" sz="2800" dirty="0"/>
              <a:t>Genome assembly: concept</a:t>
            </a:r>
          </a:p>
          <a:p>
            <a:pPr>
              <a:lnSpc>
                <a:spcPct val="120000"/>
              </a:lnSpc>
            </a:pPr>
            <a:r>
              <a:rPr lang="en-US" sz="2800" dirty="0"/>
              <a:t>Assembly algorithms: OLC/De </a:t>
            </a:r>
            <a:r>
              <a:rPr lang="en-US" sz="2800" dirty="0" err="1"/>
              <a:t>Bruijn</a:t>
            </a:r>
            <a:r>
              <a:rPr lang="en-US" sz="2800" dirty="0"/>
              <a:t> graph</a:t>
            </a:r>
          </a:p>
          <a:p>
            <a:pPr>
              <a:lnSpc>
                <a:spcPct val="120000"/>
              </a:lnSpc>
            </a:pPr>
            <a:r>
              <a:rPr lang="en-US" sz="2800" dirty="0"/>
              <a:t>Error correction (k-</a:t>
            </a:r>
            <a:r>
              <a:rPr lang="en-US" sz="2800" dirty="0" err="1"/>
              <a:t>mer</a:t>
            </a:r>
            <a:r>
              <a:rPr lang="en-US" sz="2800" dirty="0"/>
              <a:t> counts)</a:t>
            </a:r>
          </a:p>
          <a:p>
            <a:pPr>
              <a:lnSpc>
                <a:spcPct val="120000"/>
              </a:lnSpc>
            </a:pPr>
            <a:r>
              <a:rPr lang="en-US" sz="2800" dirty="0"/>
              <a:t>Assembly strategy to cope with the repeat problem</a:t>
            </a:r>
          </a:p>
          <a:p>
            <a:pPr>
              <a:lnSpc>
                <a:spcPct val="120000"/>
              </a:lnSpc>
            </a:pPr>
            <a:r>
              <a:rPr lang="en-US" sz="2800" dirty="0"/>
              <a:t>Assembly evaluation (N50, comparison to a reference genome)</a:t>
            </a:r>
          </a:p>
          <a:p>
            <a:pPr>
              <a:lnSpc>
                <a:spcPct val="120000"/>
              </a:lnSpc>
            </a:pPr>
            <a:r>
              <a:rPr lang="en-US" sz="2800" dirty="0"/>
              <a:t>Long-read genome assembly</a:t>
            </a:r>
          </a:p>
          <a:p>
            <a:pPr>
              <a:lnSpc>
                <a:spcPct val="120000"/>
              </a:lnSpc>
            </a:pPr>
            <a:r>
              <a:rPr lang="en-US" sz="2800" dirty="0"/>
              <a:t>Genome annotation</a:t>
            </a:r>
          </a:p>
          <a:p>
            <a:pPr>
              <a:lnSpc>
                <a:spcPct val="120000"/>
              </a:lnSpc>
            </a:pPr>
            <a:r>
              <a:rPr lang="en-US" sz="2800" dirty="0"/>
              <a:t>Case study</a:t>
            </a:r>
          </a:p>
        </p:txBody>
      </p:sp>
      <p:sp>
        <p:nvSpPr>
          <p:cNvPr id="4" name="Slide Number Placeholder 3"/>
          <p:cNvSpPr>
            <a:spLocks noGrp="1"/>
          </p:cNvSpPr>
          <p:nvPr>
            <p:ph type="sldNum" sz="quarter" idx="12"/>
          </p:nvPr>
        </p:nvSpPr>
        <p:spPr/>
        <p:txBody>
          <a:bodyPr/>
          <a:lstStyle/>
          <a:p>
            <a:fld id="{9DA039C4-C5F2-1743-BB7A-5D831266C61E}" type="slidenum">
              <a:rPr lang="en-US" smtClean="0"/>
              <a:t>2</a:t>
            </a:fld>
            <a:endParaRPr lang="en-US"/>
          </a:p>
        </p:txBody>
      </p:sp>
    </p:spTree>
    <p:extLst>
      <p:ext uri="{BB962C8B-B14F-4D97-AF65-F5344CB8AC3E}">
        <p14:creationId xmlns:p14="http://schemas.microsoft.com/office/powerpoint/2010/main" val="17073621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Error identification</a:t>
            </a:r>
          </a:p>
        </p:txBody>
      </p:sp>
      <p:sp>
        <p:nvSpPr>
          <p:cNvPr id="4" name="Content Placeholder 3"/>
          <p:cNvSpPr>
            <a:spLocks noGrp="1"/>
          </p:cNvSpPr>
          <p:nvPr>
            <p:ph idx="1"/>
          </p:nvPr>
        </p:nvSpPr>
        <p:spPr>
          <a:xfrm>
            <a:off x="867154" y="5708542"/>
            <a:ext cx="7128337" cy="470008"/>
          </a:xfrm>
        </p:spPr>
        <p:txBody>
          <a:bodyPr>
            <a:noAutofit/>
          </a:bodyPr>
          <a:lstStyle/>
          <a:p>
            <a:pPr marL="0" indent="0">
              <a:buNone/>
            </a:pPr>
            <a:r>
              <a:rPr lang="en-US" sz="2800" dirty="0">
                <a:solidFill>
                  <a:srgbClr val="FF0000"/>
                </a:solidFill>
              </a:rPr>
              <a:t>k-</a:t>
            </a:r>
            <a:r>
              <a:rPr lang="en-US" sz="2800" dirty="0" err="1">
                <a:solidFill>
                  <a:srgbClr val="FF0000"/>
                </a:solidFill>
              </a:rPr>
              <a:t>mer</a:t>
            </a:r>
            <a:r>
              <a:rPr lang="en-US" sz="2800" dirty="0">
                <a:solidFill>
                  <a:srgbClr val="FF0000"/>
                </a:solidFill>
              </a:rPr>
              <a:t> count profile indicates where errors are.</a:t>
            </a:r>
          </a:p>
        </p:txBody>
      </p:sp>
      <p:sp>
        <p:nvSpPr>
          <p:cNvPr id="5" name="TextBox 4"/>
          <p:cNvSpPr txBox="1"/>
          <p:nvPr/>
        </p:nvSpPr>
        <p:spPr>
          <a:xfrm>
            <a:off x="1242791" y="1691808"/>
            <a:ext cx="2613198" cy="3785652"/>
          </a:xfrm>
          <a:prstGeom prst="rect">
            <a:avLst/>
          </a:prstGeom>
          <a:noFill/>
          <a:ln>
            <a:noFill/>
          </a:ln>
        </p:spPr>
        <p:txBody>
          <a:bodyPr wrap="square">
            <a:spAutoFit/>
          </a:bodyPr>
          <a:lstStyle/>
          <a:p>
            <a:pPr>
              <a:defRPr/>
            </a:pPr>
            <a:r>
              <a:rPr lang="en-US" sz="2400" dirty="0">
                <a:solidFill>
                  <a:schemeClr val="bg1">
                    <a:lumMod val="65000"/>
                  </a:schemeClr>
                </a:solidFill>
                <a:latin typeface="Courier"/>
                <a:ea typeface="ＭＳ Ｐゴシック" charset="-128"/>
                <a:cs typeface="Courier"/>
              </a:rPr>
              <a:t>TGCGTGATACG</a:t>
            </a:r>
          </a:p>
          <a:p>
            <a:pPr>
              <a:defRPr/>
            </a:pPr>
            <a:r>
              <a:rPr lang="en-US" sz="2400" dirty="0">
                <a:solidFill>
                  <a:schemeClr val="bg1">
                    <a:lumMod val="65000"/>
                  </a:schemeClr>
                </a:solidFill>
                <a:latin typeface="Courier"/>
                <a:ea typeface="ＭＳ Ｐゴシック" charset="-128"/>
                <a:cs typeface="Courier"/>
              </a:rPr>
              <a:t>TGCGTGATACG</a:t>
            </a:r>
          </a:p>
          <a:p>
            <a:pPr>
              <a:defRPr/>
            </a:pPr>
            <a:r>
              <a:rPr lang="en-US" sz="2400" dirty="0">
                <a:solidFill>
                  <a:schemeClr val="bg1">
                    <a:lumMod val="65000"/>
                  </a:schemeClr>
                </a:solidFill>
                <a:latin typeface="Courier"/>
                <a:ea typeface="ＭＳ Ｐゴシック" charset="-128"/>
                <a:cs typeface="Courier"/>
              </a:rPr>
              <a:t>TG</a:t>
            </a:r>
            <a:r>
              <a:rPr lang="en-US" sz="2400" dirty="0">
                <a:solidFill>
                  <a:srgbClr val="FF0000"/>
                </a:solidFill>
                <a:latin typeface="Courier"/>
                <a:ea typeface="ＭＳ Ｐゴシック" charset="-128"/>
                <a:cs typeface="Courier"/>
              </a:rPr>
              <a:t>G</a:t>
            </a:r>
            <a:r>
              <a:rPr lang="en-US" sz="2400" dirty="0">
                <a:solidFill>
                  <a:schemeClr val="bg1">
                    <a:lumMod val="65000"/>
                  </a:schemeClr>
                </a:solidFill>
                <a:latin typeface="Courier"/>
                <a:ea typeface="ＭＳ Ｐゴシック" charset="-128"/>
                <a:cs typeface="Courier"/>
              </a:rPr>
              <a:t>GTGATACG</a:t>
            </a:r>
          </a:p>
          <a:p>
            <a:pPr>
              <a:defRPr/>
            </a:pPr>
            <a:r>
              <a:rPr lang="en-US" sz="2400" dirty="0">
                <a:solidFill>
                  <a:schemeClr val="bg1">
                    <a:lumMod val="65000"/>
                  </a:schemeClr>
                </a:solidFill>
                <a:latin typeface="Courier"/>
                <a:ea typeface="ＭＳ Ｐゴシック" charset="-128"/>
                <a:cs typeface="Courier"/>
              </a:rPr>
              <a:t>TGCGTGATACG</a:t>
            </a:r>
          </a:p>
          <a:p>
            <a:pPr>
              <a:defRPr/>
            </a:pPr>
            <a:r>
              <a:rPr lang="en-US" sz="2400" dirty="0">
                <a:solidFill>
                  <a:schemeClr val="bg1">
                    <a:lumMod val="65000"/>
                  </a:schemeClr>
                </a:solidFill>
                <a:latin typeface="Courier"/>
                <a:ea typeface="ＭＳ Ｐゴシック" charset="-128"/>
                <a:cs typeface="Courier"/>
              </a:rPr>
              <a:t>TGCGTGATACG</a:t>
            </a:r>
          </a:p>
          <a:p>
            <a:pPr>
              <a:defRPr/>
            </a:pPr>
            <a:r>
              <a:rPr lang="en-US" sz="2400" dirty="0">
                <a:solidFill>
                  <a:schemeClr val="bg1">
                    <a:lumMod val="65000"/>
                  </a:schemeClr>
                </a:solidFill>
                <a:latin typeface="Courier"/>
                <a:ea typeface="ＭＳ Ｐゴシック" charset="-128"/>
                <a:cs typeface="Courier"/>
              </a:rPr>
              <a:t>TGCGTGATACG</a:t>
            </a:r>
          </a:p>
          <a:p>
            <a:pPr>
              <a:defRPr/>
            </a:pPr>
            <a:r>
              <a:rPr lang="en-US" sz="2400" dirty="0">
                <a:solidFill>
                  <a:schemeClr val="bg1">
                    <a:lumMod val="65000"/>
                  </a:schemeClr>
                </a:solidFill>
                <a:latin typeface="Courier"/>
                <a:ea typeface="ＭＳ Ｐゴシック" charset="-128"/>
                <a:cs typeface="Courier"/>
              </a:rPr>
              <a:t>TGCGTGATACG</a:t>
            </a:r>
          </a:p>
          <a:p>
            <a:pPr>
              <a:defRPr/>
            </a:pPr>
            <a:r>
              <a:rPr lang="en-US" sz="2400" dirty="0">
                <a:solidFill>
                  <a:schemeClr val="bg1">
                    <a:lumMod val="65000"/>
                  </a:schemeClr>
                </a:solidFill>
                <a:latin typeface="Courier"/>
                <a:ea typeface="ＭＳ Ｐゴシック" charset="-128"/>
                <a:cs typeface="Courier"/>
              </a:rPr>
              <a:t>TGCGTGATACG</a:t>
            </a:r>
          </a:p>
          <a:p>
            <a:pPr>
              <a:defRPr/>
            </a:pPr>
            <a:r>
              <a:rPr lang="en-US" sz="2400" dirty="0">
                <a:solidFill>
                  <a:schemeClr val="bg1">
                    <a:lumMod val="65000"/>
                  </a:schemeClr>
                </a:solidFill>
                <a:latin typeface="Courier"/>
                <a:ea typeface="ＭＳ Ｐゴシック" charset="-128"/>
                <a:cs typeface="Courier"/>
              </a:rPr>
              <a:t>TGCGTGATACG</a:t>
            </a:r>
          </a:p>
          <a:p>
            <a:pPr>
              <a:defRPr/>
            </a:pPr>
            <a:r>
              <a:rPr lang="en-US" sz="2400" dirty="0">
                <a:solidFill>
                  <a:schemeClr val="bg1">
                    <a:lumMod val="65000"/>
                  </a:schemeClr>
                </a:solidFill>
                <a:latin typeface="Courier"/>
                <a:ea typeface="ＭＳ Ｐゴシック" charset="-128"/>
                <a:cs typeface="Courier"/>
              </a:rPr>
              <a:t>TGCGTGATACG</a:t>
            </a:r>
          </a:p>
        </p:txBody>
      </p:sp>
      <p:sp>
        <p:nvSpPr>
          <p:cNvPr id="3" name="TextBox 2"/>
          <p:cNvSpPr txBox="1"/>
          <p:nvPr/>
        </p:nvSpPr>
        <p:spPr>
          <a:xfrm>
            <a:off x="4358126" y="1701578"/>
            <a:ext cx="2444263" cy="3785652"/>
          </a:xfrm>
          <a:prstGeom prst="rect">
            <a:avLst/>
          </a:prstGeom>
          <a:noFill/>
        </p:spPr>
        <p:txBody>
          <a:bodyPr wrap="square" rtlCol="0">
            <a:spAutoFit/>
          </a:bodyPr>
          <a:lstStyle/>
          <a:p>
            <a:r>
              <a:rPr lang="en-US" sz="2400" dirty="0">
                <a:latin typeface="Courier"/>
                <a:cs typeface="Courier"/>
              </a:rPr>
              <a:t>TG</a:t>
            </a:r>
            <a:r>
              <a:rPr lang="en-US" sz="2400" dirty="0">
                <a:solidFill>
                  <a:srgbClr val="FF0000"/>
                </a:solidFill>
                <a:latin typeface="Courier"/>
                <a:cs typeface="Courier"/>
              </a:rPr>
              <a:t>G</a:t>
            </a:r>
            <a:r>
              <a:rPr lang="en-US" sz="2400" dirty="0">
                <a:latin typeface="Courier"/>
                <a:cs typeface="Courier"/>
              </a:rPr>
              <a:t>GT	 </a:t>
            </a:r>
            <a:r>
              <a:rPr lang="en-US" sz="2400" dirty="0">
                <a:solidFill>
                  <a:srgbClr val="FF0000"/>
                </a:solidFill>
                <a:latin typeface="Courier"/>
                <a:cs typeface="Courier"/>
              </a:rPr>
              <a:t>1</a:t>
            </a:r>
          </a:p>
          <a:p>
            <a:r>
              <a:rPr lang="en-US" sz="2400" dirty="0">
                <a:latin typeface="Courier"/>
                <a:cs typeface="Courier"/>
              </a:rPr>
              <a:t>G</a:t>
            </a:r>
            <a:r>
              <a:rPr lang="en-US" sz="2400" dirty="0">
                <a:solidFill>
                  <a:srgbClr val="FF0000"/>
                </a:solidFill>
                <a:latin typeface="Courier"/>
                <a:cs typeface="Courier"/>
              </a:rPr>
              <a:t>G</a:t>
            </a:r>
            <a:r>
              <a:rPr lang="en-US" sz="2400" dirty="0">
                <a:latin typeface="Courier"/>
                <a:cs typeface="Courier"/>
              </a:rPr>
              <a:t>GTG	 </a:t>
            </a:r>
            <a:r>
              <a:rPr lang="en-US" sz="2400" dirty="0">
                <a:solidFill>
                  <a:srgbClr val="FF0000"/>
                </a:solidFill>
                <a:latin typeface="Courier"/>
                <a:cs typeface="Courier"/>
              </a:rPr>
              <a:t>1</a:t>
            </a:r>
          </a:p>
          <a:p>
            <a:r>
              <a:rPr lang="en-US" sz="2400" dirty="0">
                <a:solidFill>
                  <a:srgbClr val="FF0000"/>
                </a:solidFill>
                <a:latin typeface="Courier"/>
                <a:cs typeface="Courier"/>
              </a:rPr>
              <a:t>G</a:t>
            </a:r>
            <a:r>
              <a:rPr lang="en-US" sz="2400" dirty="0">
                <a:latin typeface="Courier"/>
                <a:cs typeface="Courier"/>
              </a:rPr>
              <a:t>GTGA	 </a:t>
            </a:r>
            <a:r>
              <a:rPr lang="en-US" sz="2400" dirty="0">
                <a:solidFill>
                  <a:srgbClr val="FF0000"/>
                </a:solidFill>
                <a:latin typeface="Courier"/>
                <a:cs typeface="Courier"/>
              </a:rPr>
              <a:t>1</a:t>
            </a:r>
          </a:p>
          <a:p>
            <a:r>
              <a:rPr lang="en-US" sz="2400" dirty="0">
                <a:latin typeface="Courier"/>
                <a:cs typeface="Courier"/>
              </a:rPr>
              <a:t>TGCGT	 9</a:t>
            </a:r>
          </a:p>
          <a:p>
            <a:r>
              <a:rPr lang="en-US" sz="2400" dirty="0">
                <a:latin typeface="Courier"/>
                <a:cs typeface="Courier"/>
              </a:rPr>
              <a:t>GCGTG	 9</a:t>
            </a:r>
          </a:p>
          <a:p>
            <a:r>
              <a:rPr lang="en-US" sz="2400" dirty="0">
                <a:latin typeface="Courier"/>
                <a:cs typeface="Courier"/>
              </a:rPr>
              <a:t>CGTGA	 9</a:t>
            </a:r>
          </a:p>
          <a:p>
            <a:r>
              <a:rPr lang="en-US" sz="2400" dirty="0">
                <a:latin typeface="Courier"/>
                <a:ea typeface="ＭＳ Ｐゴシック" charset="-128"/>
                <a:cs typeface="Courier"/>
              </a:rPr>
              <a:t>GTGAT	 10</a:t>
            </a:r>
          </a:p>
          <a:p>
            <a:r>
              <a:rPr lang="en-US" sz="2400" dirty="0">
                <a:latin typeface="Courier"/>
                <a:ea typeface="ＭＳ Ｐゴシック" charset="-128"/>
                <a:cs typeface="Courier"/>
              </a:rPr>
              <a:t>TGATA	 10</a:t>
            </a:r>
          </a:p>
          <a:p>
            <a:r>
              <a:rPr lang="en-US" sz="2400" dirty="0">
                <a:latin typeface="Courier"/>
                <a:ea typeface="ＭＳ Ｐゴシック" charset="-128"/>
                <a:cs typeface="Courier"/>
              </a:rPr>
              <a:t>GATAC	 10</a:t>
            </a:r>
          </a:p>
          <a:p>
            <a:r>
              <a:rPr lang="en-US" sz="2400" dirty="0">
                <a:latin typeface="Courier"/>
                <a:ea typeface="ＭＳ Ｐゴシック" charset="-128"/>
                <a:cs typeface="Courier"/>
              </a:rPr>
              <a:t>ATACG	 10</a:t>
            </a:r>
            <a:endParaRPr lang="en-US" sz="2400" dirty="0">
              <a:latin typeface="Courier"/>
              <a:cs typeface="Courier"/>
            </a:endParaRPr>
          </a:p>
        </p:txBody>
      </p:sp>
      <p:sp>
        <p:nvSpPr>
          <p:cNvPr id="6" name="TextBox 5"/>
          <p:cNvSpPr txBox="1"/>
          <p:nvPr/>
        </p:nvSpPr>
        <p:spPr>
          <a:xfrm>
            <a:off x="4299512" y="1233576"/>
            <a:ext cx="3306614" cy="461665"/>
          </a:xfrm>
          <a:prstGeom prst="rect">
            <a:avLst/>
          </a:prstGeom>
          <a:noFill/>
        </p:spPr>
        <p:txBody>
          <a:bodyPr wrap="none" rtlCol="0">
            <a:spAutoFit/>
          </a:bodyPr>
          <a:lstStyle/>
          <a:p>
            <a:r>
              <a:rPr lang="en-US" sz="2400" dirty="0">
                <a:solidFill>
                  <a:srgbClr val="008000"/>
                </a:solidFill>
              </a:rPr>
              <a:t>k-</a:t>
            </a:r>
            <a:r>
              <a:rPr lang="en-US" sz="2400" dirty="0" err="1">
                <a:solidFill>
                  <a:srgbClr val="008000"/>
                </a:solidFill>
              </a:rPr>
              <a:t>mer</a:t>
            </a:r>
            <a:r>
              <a:rPr lang="en-US" sz="2400" dirty="0">
                <a:solidFill>
                  <a:srgbClr val="008000"/>
                </a:solidFill>
              </a:rPr>
              <a:t> count profile (k=5)</a:t>
            </a:r>
          </a:p>
        </p:txBody>
      </p:sp>
      <p:sp>
        <p:nvSpPr>
          <p:cNvPr id="7" name="TextBox 6"/>
          <p:cNvSpPr txBox="1"/>
          <p:nvPr/>
        </p:nvSpPr>
        <p:spPr>
          <a:xfrm>
            <a:off x="1222202" y="1223806"/>
            <a:ext cx="2536421" cy="461665"/>
          </a:xfrm>
          <a:prstGeom prst="rect">
            <a:avLst/>
          </a:prstGeom>
          <a:noFill/>
        </p:spPr>
        <p:txBody>
          <a:bodyPr wrap="none" rtlCol="0">
            <a:spAutoFit/>
          </a:bodyPr>
          <a:lstStyle/>
          <a:p>
            <a:r>
              <a:rPr lang="en-US" sz="2400" dirty="0">
                <a:solidFill>
                  <a:srgbClr val="008000"/>
                </a:solidFill>
              </a:rPr>
              <a:t>Reads (depth = 10)</a:t>
            </a:r>
          </a:p>
        </p:txBody>
      </p:sp>
      <p:sp>
        <p:nvSpPr>
          <p:cNvPr id="8" name="Slide Number Placeholder 7"/>
          <p:cNvSpPr>
            <a:spLocks noGrp="1"/>
          </p:cNvSpPr>
          <p:nvPr>
            <p:ph type="sldNum" sz="quarter" idx="12"/>
          </p:nvPr>
        </p:nvSpPr>
        <p:spPr/>
        <p:txBody>
          <a:bodyPr/>
          <a:lstStyle/>
          <a:p>
            <a:fld id="{9DA039C4-C5F2-1743-BB7A-5D831266C61E}" type="slidenum">
              <a:rPr lang="en-US" smtClean="0"/>
              <a:t>20</a:t>
            </a:fld>
            <a:endParaRPr lang="en-US"/>
          </a:p>
        </p:txBody>
      </p:sp>
    </p:spTree>
    <p:extLst>
      <p:ext uri="{BB962C8B-B14F-4D97-AF65-F5344CB8AC3E}">
        <p14:creationId xmlns:p14="http://schemas.microsoft.com/office/powerpoint/2010/main" val="37683073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Error correction</a:t>
            </a:r>
          </a:p>
        </p:txBody>
      </p:sp>
      <p:grpSp>
        <p:nvGrpSpPr>
          <p:cNvPr id="12" name="Group 11"/>
          <p:cNvGrpSpPr/>
          <p:nvPr/>
        </p:nvGrpSpPr>
        <p:grpSpPr>
          <a:xfrm>
            <a:off x="3644899" y="1357565"/>
            <a:ext cx="5389725" cy="4793589"/>
            <a:chOff x="3754275" y="1175411"/>
            <a:chExt cx="5389725" cy="4793589"/>
          </a:xfrm>
        </p:grpSpPr>
        <p:pic>
          <p:nvPicPr>
            <p:cNvPr id="9" name="Picture 8"/>
            <p:cNvPicPr>
              <a:picLocks noChangeAspect="1"/>
            </p:cNvPicPr>
            <p:nvPr/>
          </p:nvPicPr>
          <p:blipFill>
            <a:blip r:embed="rId2"/>
            <a:stretch>
              <a:fillRect/>
            </a:stretch>
          </p:blipFill>
          <p:spPr>
            <a:xfrm>
              <a:off x="3754275" y="1175411"/>
              <a:ext cx="5389725" cy="4793589"/>
            </a:xfrm>
            <a:prstGeom prst="rect">
              <a:avLst/>
            </a:prstGeom>
          </p:spPr>
        </p:pic>
        <p:sp>
          <p:nvSpPr>
            <p:cNvPr id="10" name="TextBox 9"/>
            <p:cNvSpPr txBox="1"/>
            <p:nvPr/>
          </p:nvSpPr>
          <p:spPr>
            <a:xfrm>
              <a:off x="5421921" y="1905684"/>
              <a:ext cx="2616241" cy="311880"/>
            </a:xfrm>
            <a:prstGeom prst="rect">
              <a:avLst/>
            </a:prstGeom>
            <a:solidFill>
              <a:schemeClr val="bg1"/>
            </a:solidFill>
          </p:spPr>
          <p:txBody>
            <a:bodyPr wrap="square" tIns="0" bIns="0" rtlCol="0">
              <a:spAutoFit/>
            </a:bodyPr>
            <a:lstStyle/>
            <a:p>
              <a:pPr algn="r">
                <a:lnSpc>
                  <a:spcPct val="60000"/>
                </a:lnSpc>
              </a:pPr>
              <a:r>
                <a:rPr lang="en-US" sz="1600" dirty="0"/>
                <a:t>uncorrected reads</a:t>
              </a:r>
            </a:p>
            <a:p>
              <a:pPr algn="r">
                <a:lnSpc>
                  <a:spcPct val="60000"/>
                </a:lnSpc>
              </a:pPr>
              <a:r>
                <a:rPr lang="en-US" sz="1600" dirty="0"/>
                <a:t>corrected reads</a:t>
              </a:r>
            </a:p>
          </p:txBody>
        </p:sp>
      </p:grpSp>
      <p:sp>
        <p:nvSpPr>
          <p:cNvPr id="13" name="TextBox 12"/>
          <p:cNvSpPr txBox="1"/>
          <p:nvPr/>
        </p:nvSpPr>
        <p:spPr>
          <a:xfrm>
            <a:off x="6672385" y="6151154"/>
            <a:ext cx="1239868" cy="276999"/>
          </a:xfrm>
          <a:prstGeom prst="rect">
            <a:avLst/>
          </a:prstGeom>
          <a:noFill/>
        </p:spPr>
        <p:txBody>
          <a:bodyPr wrap="none" rtlCol="0">
            <a:spAutoFit/>
          </a:bodyPr>
          <a:lstStyle/>
          <a:p>
            <a:r>
              <a:rPr lang="en-US" sz="1200" dirty="0"/>
              <a:t>from </a:t>
            </a:r>
            <a:r>
              <a:rPr lang="en-US" sz="1200" dirty="0" err="1"/>
              <a:t>Allpaths</a:t>
            </a:r>
            <a:r>
              <a:rPr lang="en-US" sz="1200" dirty="0"/>
              <a:t>-LG</a:t>
            </a:r>
          </a:p>
        </p:txBody>
      </p:sp>
      <p:sp>
        <p:nvSpPr>
          <p:cNvPr id="15" name="TextBox 14"/>
          <p:cNvSpPr txBox="1"/>
          <p:nvPr/>
        </p:nvSpPr>
        <p:spPr>
          <a:xfrm>
            <a:off x="215900" y="2087838"/>
            <a:ext cx="3479799" cy="2677656"/>
          </a:xfrm>
          <a:prstGeom prst="rect">
            <a:avLst/>
          </a:prstGeom>
          <a:noFill/>
        </p:spPr>
        <p:txBody>
          <a:bodyPr wrap="square" rtlCol="0">
            <a:spAutoFit/>
          </a:bodyPr>
          <a:lstStyle/>
          <a:p>
            <a:r>
              <a:rPr lang="en-US" sz="2800" dirty="0"/>
              <a:t>Essentially, the error correction algorithm removes k-</a:t>
            </a:r>
            <a:r>
              <a:rPr lang="en-US" sz="2800" dirty="0" err="1"/>
              <a:t>mers</a:t>
            </a:r>
            <a:r>
              <a:rPr lang="en-US" sz="2800" dirty="0"/>
              <a:t> with a few copies and correct reads carrying these errors.</a:t>
            </a:r>
          </a:p>
        </p:txBody>
      </p:sp>
      <p:sp>
        <p:nvSpPr>
          <p:cNvPr id="3" name="Slide Number Placeholder 2"/>
          <p:cNvSpPr>
            <a:spLocks noGrp="1"/>
          </p:cNvSpPr>
          <p:nvPr>
            <p:ph type="sldNum" sz="quarter" idx="12"/>
          </p:nvPr>
        </p:nvSpPr>
        <p:spPr/>
        <p:txBody>
          <a:bodyPr/>
          <a:lstStyle/>
          <a:p>
            <a:fld id="{9DA039C4-C5F2-1743-BB7A-5D831266C61E}" type="slidenum">
              <a:rPr lang="en-US" smtClean="0"/>
              <a:t>21</a:t>
            </a:fld>
            <a:endParaRPr lang="en-US"/>
          </a:p>
        </p:txBody>
      </p:sp>
    </p:spTree>
    <p:extLst>
      <p:ext uri="{BB962C8B-B14F-4D97-AF65-F5344CB8AC3E}">
        <p14:creationId xmlns:p14="http://schemas.microsoft.com/office/powerpoint/2010/main" val="29608763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9"/>
            <a:ext cx="8229600" cy="576262"/>
          </a:xfrm>
        </p:spPr>
        <p:txBody>
          <a:bodyPr>
            <a:noAutofit/>
          </a:bodyPr>
          <a:lstStyle/>
          <a:p>
            <a:r>
              <a:rPr lang="en-US" sz="3200" dirty="0"/>
              <a:t>Repeats</a:t>
            </a:r>
          </a:p>
        </p:txBody>
      </p:sp>
      <p:sp>
        <p:nvSpPr>
          <p:cNvPr id="5" name="TextBox 4"/>
          <p:cNvSpPr txBox="1"/>
          <p:nvPr/>
        </p:nvSpPr>
        <p:spPr>
          <a:xfrm>
            <a:off x="1094384" y="6501896"/>
            <a:ext cx="4708539" cy="276999"/>
          </a:xfrm>
          <a:prstGeom prst="rect">
            <a:avLst/>
          </a:prstGeom>
          <a:noFill/>
        </p:spPr>
        <p:txBody>
          <a:bodyPr wrap="square" rtlCol="0">
            <a:spAutoFit/>
          </a:bodyPr>
          <a:lstStyle/>
          <a:p>
            <a:r>
              <a:rPr lang="en-US" sz="1200" dirty="0"/>
              <a:t>Berger, B.,  et al., 2013 Nature Reviews Genetics 14</a:t>
            </a:r>
            <a:r>
              <a:rPr lang="en-US" sz="1200" b="1" dirty="0"/>
              <a:t>:</a:t>
            </a:r>
            <a:r>
              <a:rPr lang="en-US" sz="1200" dirty="0"/>
              <a:t> 333-346.</a:t>
            </a:r>
          </a:p>
        </p:txBody>
      </p:sp>
      <p:pic>
        <p:nvPicPr>
          <p:cNvPr id="4" name="Picture 3" descr="Screen Shot 2015-04-23 at 10.20.57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3211" y="1006524"/>
            <a:ext cx="6135370" cy="5469971"/>
          </a:xfrm>
          <a:prstGeom prst="rect">
            <a:avLst/>
          </a:prstGeom>
        </p:spPr>
      </p:pic>
      <p:sp>
        <p:nvSpPr>
          <p:cNvPr id="6" name="Slide Number Placeholder 5"/>
          <p:cNvSpPr>
            <a:spLocks noGrp="1"/>
          </p:cNvSpPr>
          <p:nvPr>
            <p:ph type="sldNum" sz="quarter" idx="12"/>
          </p:nvPr>
        </p:nvSpPr>
        <p:spPr/>
        <p:txBody>
          <a:bodyPr/>
          <a:lstStyle/>
          <a:p>
            <a:fld id="{9DA039C4-C5F2-1743-BB7A-5D831266C61E}" type="slidenum">
              <a:rPr lang="en-US" smtClean="0"/>
              <a:t>22</a:t>
            </a:fld>
            <a:endParaRPr lang="en-US"/>
          </a:p>
        </p:txBody>
      </p:sp>
    </p:spTree>
    <p:extLst>
      <p:ext uri="{BB962C8B-B14F-4D97-AF65-F5344CB8AC3E}">
        <p14:creationId xmlns:p14="http://schemas.microsoft.com/office/powerpoint/2010/main" val="806715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Unresolved repeats produce gaps</a:t>
            </a:r>
          </a:p>
        </p:txBody>
      </p:sp>
      <p:sp>
        <p:nvSpPr>
          <p:cNvPr id="8" name="TextBox 7"/>
          <p:cNvSpPr txBox="1"/>
          <p:nvPr/>
        </p:nvSpPr>
        <p:spPr>
          <a:xfrm>
            <a:off x="228600" y="1235476"/>
            <a:ext cx="8686800" cy="1815882"/>
          </a:xfrm>
          <a:prstGeom prst="rect">
            <a:avLst/>
          </a:prstGeom>
          <a:noFill/>
        </p:spPr>
        <p:txBody>
          <a:bodyPr wrap="square" rtlCol="0">
            <a:spAutoFit/>
          </a:bodyPr>
          <a:lstStyle/>
          <a:p>
            <a:r>
              <a:rPr lang="en-US" sz="2800" dirty="0"/>
              <a:t>Long repeats, especially for those whose lengths are longer than read length, and high-copy repeats are challenging to resolve. If no other information can be used to assist in resolving repeats, gaps will be introduced.</a:t>
            </a:r>
          </a:p>
        </p:txBody>
      </p:sp>
      <p:sp>
        <p:nvSpPr>
          <p:cNvPr id="11" name="Rectangle 10"/>
          <p:cNvSpPr/>
          <p:nvPr/>
        </p:nvSpPr>
        <p:spPr>
          <a:xfrm>
            <a:off x="3948836" y="4054529"/>
            <a:ext cx="248472" cy="248462"/>
          </a:xfrm>
          <a:prstGeom prst="rect">
            <a:avLst/>
          </a:prstGeom>
          <a:solidFill>
            <a:schemeClr val="bg1">
              <a:lumMod val="85000"/>
            </a:schemeClr>
          </a:soli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3446549" y="3791983"/>
            <a:ext cx="248472" cy="248462"/>
          </a:xfrm>
          <a:prstGeom prst="rect">
            <a:avLst/>
          </a:prstGeom>
          <a:solidFill>
            <a:schemeClr val="accent6">
              <a:lumMod val="60000"/>
              <a:lumOff val="40000"/>
            </a:schemeClr>
          </a:solidFill>
          <a:ln>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3446549" y="4317076"/>
            <a:ext cx="248472" cy="248462"/>
          </a:xfrm>
          <a:prstGeom prst="rect">
            <a:avLst/>
          </a:prstGeom>
          <a:solidFill>
            <a:schemeClr val="accent5">
              <a:lumMod val="60000"/>
              <a:lumOff val="40000"/>
            </a:schemeClr>
          </a:solidFill>
          <a:ln>
            <a:solidFill>
              <a:schemeClr val="accent5">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4451123" y="4054529"/>
            <a:ext cx="248472" cy="248462"/>
          </a:xfrm>
          <a:prstGeom prst="rect">
            <a:avLst/>
          </a:prstGeom>
          <a:solidFill>
            <a:srgbClr val="D9D9D9"/>
          </a:solidFill>
          <a:ln>
            <a:solidFill>
              <a:srgbClr val="A6A6A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4953409" y="4317076"/>
            <a:ext cx="248472" cy="248462"/>
          </a:xfrm>
          <a:prstGeom prst="rect">
            <a:avLst/>
          </a:prstGeom>
          <a:solidFill>
            <a:schemeClr val="accent5">
              <a:lumMod val="60000"/>
              <a:lumOff val="40000"/>
            </a:schemeClr>
          </a:solidFill>
          <a:ln>
            <a:solidFill>
              <a:schemeClr val="accent5">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4953409" y="3791983"/>
            <a:ext cx="248472" cy="248462"/>
          </a:xfrm>
          <a:prstGeom prst="rect">
            <a:avLst/>
          </a:prstGeom>
          <a:solidFill>
            <a:schemeClr val="accent6">
              <a:lumMod val="60000"/>
              <a:lumOff val="40000"/>
            </a:schemeClr>
          </a:solidFill>
          <a:ln>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9" name="Straight Arrow Connector 18"/>
          <p:cNvCxnSpPr>
            <a:stCxn id="10" idx="3"/>
            <a:endCxn id="11" idx="1"/>
          </p:cNvCxnSpPr>
          <p:nvPr/>
        </p:nvCxnSpPr>
        <p:spPr>
          <a:xfrm>
            <a:off x="3695021" y="3916214"/>
            <a:ext cx="253815" cy="262546"/>
          </a:xfrm>
          <a:prstGeom prst="straightConnector1">
            <a:avLst/>
          </a:prstGeom>
          <a:ln w="9525" cmpd="sng">
            <a:solidFill>
              <a:schemeClr val="bg1">
                <a:lumMod val="65000"/>
              </a:schemeClr>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a:stCxn id="12" idx="3"/>
            <a:endCxn id="11" idx="1"/>
          </p:cNvCxnSpPr>
          <p:nvPr/>
        </p:nvCxnSpPr>
        <p:spPr>
          <a:xfrm flipV="1">
            <a:off x="3695021" y="4178760"/>
            <a:ext cx="253815" cy="262547"/>
          </a:xfrm>
          <a:prstGeom prst="straightConnector1">
            <a:avLst/>
          </a:prstGeom>
          <a:ln w="9525" cmpd="sng">
            <a:solidFill>
              <a:schemeClr val="bg1">
                <a:lumMod val="65000"/>
              </a:schemeClr>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a:stCxn id="11" idx="3"/>
            <a:endCxn id="13" idx="1"/>
          </p:cNvCxnSpPr>
          <p:nvPr/>
        </p:nvCxnSpPr>
        <p:spPr>
          <a:xfrm>
            <a:off x="4197308" y="4178760"/>
            <a:ext cx="253815" cy="0"/>
          </a:xfrm>
          <a:prstGeom prst="straightConnector1">
            <a:avLst/>
          </a:prstGeom>
          <a:ln w="9525" cmpd="sng">
            <a:solidFill>
              <a:schemeClr val="bg1">
                <a:lumMod val="65000"/>
              </a:schemeClr>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a:stCxn id="13" idx="3"/>
            <a:endCxn id="15" idx="1"/>
          </p:cNvCxnSpPr>
          <p:nvPr/>
        </p:nvCxnSpPr>
        <p:spPr>
          <a:xfrm flipV="1">
            <a:off x="4699595" y="3916214"/>
            <a:ext cx="253814" cy="262546"/>
          </a:xfrm>
          <a:prstGeom prst="straightConnector1">
            <a:avLst/>
          </a:prstGeom>
          <a:ln w="9525" cmpd="sng">
            <a:solidFill>
              <a:schemeClr val="bg1">
                <a:lumMod val="65000"/>
              </a:schemeClr>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a:stCxn id="13" idx="3"/>
            <a:endCxn id="14" idx="1"/>
          </p:cNvCxnSpPr>
          <p:nvPr/>
        </p:nvCxnSpPr>
        <p:spPr>
          <a:xfrm>
            <a:off x="4699595" y="4178760"/>
            <a:ext cx="253814" cy="262547"/>
          </a:xfrm>
          <a:prstGeom prst="straightConnector1">
            <a:avLst/>
          </a:prstGeom>
          <a:ln w="9525" cmpd="sng">
            <a:solidFill>
              <a:schemeClr val="bg1">
                <a:lumMod val="65000"/>
              </a:schemeClr>
            </a:solidFill>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44" name="TextBox 43"/>
          <p:cNvSpPr txBox="1"/>
          <p:nvPr/>
        </p:nvSpPr>
        <p:spPr>
          <a:xfrm>
            <a:off x="5158610" y="6249088"/>
            <a:ext cx="2329997" cy="246221"/>
          </a:xfrm>
          <a:prstGeom prst="rect">
            <a:avLst/>
          </a:prstGeom>
          <a:noFill/>
        </p:spPr>
        <p:txBody>
          <a:bodyPr wrap="none" rtlCol="0">
            <a:spAutoFit/>
          </a:bodyPr>
          <a:lstStyle/>
          <a:p>
            <a:r>
              <a:rPr lang="en-US" sz="1000" dirty="0"/>
              <a:t>Miller et al., 2010. Genomics 95</a:t>
            </a:r>
            <a:r>
              <a:rPr lang="en-US" sz="1000" b="1" dirty="0"/>
              <a:t>:</a:t>
            </a:r>
            <a:r>
              <a:rPr lang="en-US" sz="1000" dirty="0"/>
              <a:t> 315-327</a:t>
            </a:r>
          </a:p>
        </p:txBody>
      </p:sp>
      <p:sp>
        <p:nvSpPr>
          <p:cNvPr id="3" name="Slide Number Placeholder 2"/>
          <p:cNvSpPr>
            <a:spLocks noGrp="1"/>
          </p:cNvSpPr>
          <p:nvPr>
            <p:ph type="sldNum" sz="quarter" idx="12"/>
          </p:nvPr>
        </p:nvSpPr>
        <p:spPr/>
        <p:txBody>
          <a:bodyPr/>
          <a:lstStyle/>
          <a:p>
            <a:fld id="{9DA039C4-C5F2-1743-BB7A-5D831266C61E}" type="slidenum">
              <a:rPr lang="en-US" smtClean="0"/>
              <a:t>23</a:t>
            </a:fld>
            <a:endParaRPr lang="en-US"/>
          </a:p>
        </p:txBody>
      </p:sp>
      <p:sp>
        <p:nvSpPr>
          <p:cNvPr id="45" name="Content Placeholder 2"/>
          <p:cNvSpPr>
            <a:spLocks noGrp="1"/>
          </p:cNvSpPr>
          <p:nvPr>
            <p:ph idx="1"/>
          </p:nvPr>
        </p:nvSpPr>
        <p:spPr>
          <a:xfrm>
            <a:off x="727536" y="5398077"/>
            <a:ext cx="7526867" cy="583048"/>
          </a:xfrm>
        </p:spPr>
        <p:txBody>
          <a:bodyPr>
            <a:normAutofit/>
          </a:bodyPr>
          <a:lstStyle/>
          <a:p>
            <a:pPr marL="0" indent="0">
              <a:buNone/>
            </a:pPr>
            <a:r>
              <a:rPr lang="en-US" sz="2800" dirty="0"/>
              <a:t>What strategies can be used to resolve repeats?</a:t>
            </a:r>
          </a:p>
        </p:txBody>
      </p:sp>
    </p:spTree>
    <p:extLst>
      <p:ext uri="{BB962C8B-B14F-4D97-AF65-F5344CB8AC3E}">
        <p14:creationId xmlns:p14="http://schemas.microsoft.com/office/powerpoint/2010/main" val="117168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Some strategies to resolve repeats</a:t>
            </a:r>
          </a:p>
        </p:txBody>
      </p:sp>
      <p:sp>
        <p:nvSpPr>
          <p:cNvPr id="5" name="TextBox 4"/>
          <p:cNvSpPr txBox="1"/>
          <p:nvPr/>
        </p:nvSpPr>
        <p:spPr>
          <a:xfrm>
            <a:off x="155425" y="1112942"/>
            <a:ext cx="8988576" cy="830997"/>
          </a:xfrm>
          <a:prstGeom prst="rect">
            <a:avLst/>
          </a:prstGeom>
          <a:noFill/>
        </p:spPr>
        <p:txBody>
          <a:bodyPr wrap="square" rtlCol="0">
            <a:spAutoFit/>
          </a:bodyPr>
          <a:lstStyle/>
          <a:p>
            <a:r>
              <a:rPr lang="en-US" sz="2400" b="1" dirty="0">
                <a:solidFill>
                  <a:schemeClr val="tx2">
                    <a:lumMod val="75000"/>
                  </a:schemeClr>
                </a:solidFill>
              </a:rPr>
              <a:t>Mate-pair </a:t>
            </a:r>
            <a:r>
              <a:rPr lang="en-US" sz="2400" dirty="0"/>
              <a:t>reads, long reads (e.g., </a:t>
            </a:r>
            <a:r>
              <a:rPr lang="en-US" sz="2400" dirty="0" err="1"/>
              <a:t>PacBio</a:t>
            </a:r>
            <a:r>
              <a:rPr lang="en-US" sz="2400" dirty="0"/>
              <a:t>), genetic map, Hi-C data, and physical map (</a:t>
            </a:r>
            <a:r>
              <a:rPr lang="en-US" sz="2400" dirty="0" err="1"/>
              <a:t>BioNano</a:t>
            </a:r>
            <a:r>
              <a:rPr lang="en-US" sz="2400" dirty="0"/>
              <a:t>) can resolve some repeats</a:t>
            </a:r>
          </a:p>
        </p:txBody>
      </p:sp>
      <p:pic>
        <p:nvPicPr>
          <p:cNvPr id="8" name="Picture 7" descr="Screen Shot 2015-04-19 at 11.42.14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38342" y="3354605"/>
            <a:ext cx="5133639" cy="378597"/>
          </a:xfrm>
          <a:prstGeom prst="rect">
            <a:avLst/>
          </a:prstGeom>
        </p:spPr>
      </p:pic>
      <p:pic>
        <p:nvPicPr>
          <p:cNvPr id="9" name="Picture 8" descr="Screen Shot 2015-04-19 at 11.42.0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38342" y="2095070"/>
            <a:ext cx="5179786" cy="1032549"/>
          </a:xfrm>
          <a:prstGeom prst="rect">
            <a:avLst/>
          </a:prstGeom>
        </p:spPr>
      </p:pic>
      <p:sp>
        <p:nvSpPr>
          <p:cNvPr id="10" name="Rectangle 9"/>
          <p:cNvSpPr/>
          <p:nvPr/>
        </p:nvSpPr>
        <p:spPr>
          <a:xfrm>
            <a:off x="2562233" y="4617954"/>
            <a:ext cx="248472" cy="248462"/>
          </a:xfrm>
          <a:prstGeom prst="rect">
            <a:avLst/>
          </a:prstGeom>
          <a:solidFill>
            <a:schemeClr val="bg1">
              <a:lumMod val="85000"/>
            </a:schemeClr>
          </a:soli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2059946" y="4355408"/>
            <a:ext cx="248472" cy="248462"/>
          </a:xfrm>
          <a:prstGeom prst="rect">
            <a:avLst/>
          </a:prstGeom>
          <a:solidFill>
            <a:schemeClr val="accent6">
              <a:lumMod val="60000"/>
              <a:lumOff val="40000"/>
            </a:schemeClr>
          </a:solidFill>
          <a:ln>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2059946" y="4880501"/>
            <a:ext cx="248472" cy="248462"/>
          </a:xfrm>
          <a:prstGeom prst="rect">
            <a:avLst/>
          </a:prstGeom>
          <a:solidFill>
            <a:schemeClr val="accent5">
              <a:lumMod val="60000"/>
              <a:lumOff val="40000"/>
            </a:schemeClr>
          </a:solidFill>
          <a:ln>
            <a:solidFill>
              <a:schemeClr val="accent5">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3064520" y="4617954"/>
            <a:ext cx="248472" cy="248462"/>
          </a:xfrm>
          <a:prstGeom prst="rect">
            <a:avLst/>
          </a:prstGeom>
          <a:solidFill>
            <a:srgbClr val="D9D9D9"/>
          </a:solidFill>
          <a:ln>
            <a:solidFill>
              <a:srgbClr val="A6A6A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3566806" y="4880501"/>
            <a:ext cx="248472" cy="248462"/>
          </a:xfrm>
          <a:prstGeom prst="rect">
            <a:avLst/>
          </a:prstGeom>
          <a:solidFill>
            <a:schemeClr val="accent5">
              <a:lumMod val="60000"/>
              <a:lumOff val="40000"/>
            </a:schemeClr>
          </a:solidFill>
          <a:ln>
            <a:solidFill>
              <a:schemeClr val="accent5">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3566806" y="4355408"/>
            <a:ext cx="248472" cy="248462"/>
          </a:xfrm>
          <a:prstGeom prst="rect">
            <a:avLst/>
          </a:prstGeom>
          <a:solidFill>
            <a:schemeClr val="accent6">
              <a:lumMod val="60000"/>
              <a:lumOff val="40000"/>
            </a:schemeClr>
          </a:solidFill>
          <a:ln>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6" name="Straight Arrow Connector 15"/>
          <p:cNvCxnSpPr>
            <a:stCxn id="11" idx="3"/>
            <a:endCxn id="10" idx="1"/>
          </p:cNvCxnSpPr>
          <p:nvPr/>
        </p:nvCxnSpPr>
        <p:spPr>
          <a:xfrm>
            <a:off x="2308418" y="4479639"/>
            <a:ext cx="253815" cy="262546"/>
          </a:xfrm>
          <a:prstGeom prst="straightConnector1">
            <a:avLst/>
          </a:prstGeom>
          <a:ln w="9525" cmpd="sng">
            <a:solidFill>
              <a:schemeClr val="bg1">
                <a:lumMod val="65000"/>
              </a:schemeClr>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a:stCxn id="12" idx="3"/>
            <a:endCxn id="10" idx="1"/>
          </p:cNvCxnSpPr>
          <p:nvPr/>
        </p:nvCxnSpPr>
        <p:spPr>
          <a:xfrm flipV="1">
            <a:off x="2308418" y="4742185"/>
            <a:ext cx="253815" cy="262547"/>
          </a:xfrm>
          <a:prstGeom prst="straightConnector1">
            <a:avLst/>
          </a:prstGeom>
          <a:ln w="9525" cmpd="sng">
            <a:solidFill>
              <a:schemeClr val="bg1">
                <a:lumMod val="65000"/>
              </a:schemeClr>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10" idx="3"/>
            <a:endCxn id="13" idx="1"/>
          </p:cNvCxnSpPr>
          <p:nvPr/>
        </p:nvCxnSpPr>
        <p:spPr>
          <a:xfrm>
            <a:off x="2810705" y="4742185"/>
            <a:ext cx="253815" cy="0"/>
          </a:xfrm>
          <a:prstGeom prst="straightConnector1">
            <a:avLst/>
          </a:prstGeom>
          <a:ln w="9525" cmpd="sng">
            <a:solidFill>
              <a:schemeClr val="bg1">
                <a:lumMod val="65000"/>
              </a:schemeClr>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a:stCxn id="13" idx="3"/>
            <a:endCxn id="15" idx="1"/>
          </p:cNvCxnSpPr>
          <p:nvPr/>
        </p:nvCxnSpPr>
        <p:spPr>
          <a:xfrm flipV="1">
            <a:off x="3312992" y="4479639"/>
            <a:ext cx="253814" cy="262546"/>
          </a:xfrm>
          <a:prstGeom prst="straightConnector1">
            <a:avLst/>
          </a:prstGeom>
          <a:ln w="9525" cmpd="sng">
            <a:solidFill>
              <a:schemeClr val="bg1">
                <a:lumMod val="65000"/>
              </a:schemeClr>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a:stCxn id="13" idx="3"/>
            <a:endCxn id="14" idx="1"/>
          </p:cNvCxnSpPr>
          <p:nvPr/>
        </p:nvCxnSpPr>
        <p:spPr>
          <a:xfrm>
            <a:off x="3312992" y="4742185"/>
            <a:ext cx="253814" cy="262547"/>
          </a:xfrm>
          <a:prstGeom prst="straightConnector1">
            <a:avLst/>
          </a:prstGeom>
          <a:ln w="9525" cmpd="sng">
            <a:solidFill>
              <a:schemeClr val="bg1">
                <a:lumMod val="65000"/>
              </a:schemeClr>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2132126" y="4285912"/>
            <a:ext cx="99815"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3630726" y="4285912"/>
            <a:ext cx="99815"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42" name="Block Arc 41"/>
          <p:cNvSpPr/>
          <p:nvPr/>
        </p:nvSpPr>
        <p:spPr>
          <a:xfrm>
            <a:off x="2176576" y="3984641"/>
            <a:ext cx="1504950" cy="587479"/>
          </a:xfrm>
          <a:prstGeom prst="blockArc">
            <a:avLst>
              <a:gd name="adj1" fmla="val 10800000"/>
              <a:gd name="adj2" fmla="val 2852"/>
              <a:gd name="adj3" fmla="val 0"/>
            </a:avLst>
          </a:prstGeom>
          <a:ln w="3175" cmpd="sng">
            <a:solidFill>
              <a:srgbClr val="FF0000"/>
            </a:solidFill>
            <a:prstDash val="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43" name="Rectangle 42"/>
          <p:cNvSpPr/>
          <p:nvPr/>
        </p:nvSpPr>
        <p:spPr>
          <a:xfrm>
            <a:off x="6235562" y="4785834"/>
            <a:ext cx="248472" cy="248462"/>
          </a:xfrm>
          <a:prstGeom prst="rect">
            <a:avLst/>
          </a:prstGeom>
          <a:solidFill>
            <a:schemeClr val="bg1">
              <a:lumMod val="85000"/>
            </a:schemeClr>
          </a:soli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Rectangle 43"/>
          <p:cNvSpPr/>
          <p:nvPr/>
        </p:nvSpPr>
        <p:spPr>
          <a:xfrm>
            <a:off x="5733275" y="4785834"/>
            <a:ext cx="248472" cy="248462"/>
          </a:xfrm>
          <a:prstGeom prst="rect">
            <a:avLst/>
          </a:prstGeom>
          <a:solidFill>
            <a:schemeClr val="accent6">
              <a:lumMod val="60000"/>
              <a:lumOff val="40000"/>
            </a:schemeClr>
          </a:solidFill>
          <a:ln>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Rectangle 44"/>
          <p:cNvSpPr/>
          <p:nvPr/>
        </p:nvSpPr>
        <p:spPr>
          <a:xfrm>
            <a:off x="5733275" y="5295837"/>
            <a:ext cx="248472" cy="248462"/>
          </a:xfrm>
          <a:prstGeom prst="rect">
            <a:avLst/>
          </a:prstGeom>
          <a:solidFill>
            <a:schemeClr val="accent5">
              <a:lumMod val="60000"/>
              <a:lumOff val="40000"/>
            </a:schemeClr>
          </a:solidFill>
          <a:ln>
            <a:solidFill>
              <a:schemeClr val="accent5">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Rectangle 45"/>
          <p:cNvSpPr/>
          <p:nvPr/>
        </p:nvSpPr>
        <p:spPr>
          <a:xfrm>
            <a:off x="6737849" y="4785834"/>
            <a:ext cx="248472" cy="248462"/>
          </a:xfrm>
          <a:prstGeom prst="rect">
            <a:avLst/>
          </a:prstGeom>
          <a:solidFill>
            <a:srgbClr val="D9D9D9"/>
          </a:solidFill>
          <a:ln>
            <a:solidFill>
              <a:srgbClr val="A6A6A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Rectangle 46"/>
          <p:cNvSpPr/>
          <p:nvPr/>
        </p:nvSpPr>
        <p:spPr>
          <a:xfrm>
            <a:off x="7240135" y="5295837"/>
            <a:ext cx="248472" cy="248462"/>
          </a:xfrm>
          <a:prstGeom prst="rect">
            <a:avLst/>
          </a:prstGeom>
          <a:solidFill>
            <a:schemeClr val="accent5">
              <a:lumMod val="60000"/>
              <a:lumOff val="40000"/>
            </a:schemeClr>
          </a:solidFill>
          <a:ln>
            <a:solidFill>
              <a:schemeClr val="accent5">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Rectangle 47"/>
          <p:cNvSpPr/>
          <p:nvPr/>
        </p:nvSpPr>
        <p:spPr>
          <a:xfrm>
            <a:off x="7240135" y="4785834"/>
            <a:ext cx="248472" cy="248462"/>
          </a:xfrm>
          <a:prstGeom prst="rect">
            <a:avLst/>
          </a:prstGeom>
          <a:solidFill>
            <a:schemeClr val="accent6">
              <a:lumMod val="60000"/>
              <a:lumOff val="40000"/>
            </a:schemeClr>
          </a:solidFill>
          <a:ln>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9" name="Straight Arrow Connector 48"/>
          <p:cNvCxnSpPr>
            <a:stCxn id="44" idx="3"/>
            <a:endCxn id="43" idx="1"/>
          </p:cNvCxnSpPr>
          <p:nvPr/>
        </p:nvCxnSpPr>
        <p:spPr>
          <a:xfrm>
            <a:off x="5981747" y="4910065"/>
            <a:ext cx="253815" cy="0"/>
          </a:xfrm>
          <a:prstGeom prst="straightConnector1">
            <a:avLst/>
          </a:prstGeom>
          <a:ln w="9525" cmpd="sng">
            <a:solidFill>
              <a:schemeClr val="bg1">
                <a:lumMod val="65000"/>
              </a:schemeClr>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50" name="Straight Arrow Connector 49"/>
          <p:cNvCxnSpPr>
            <a:stCxn id="45" idx="3"/>
            <a:endCxn id="60" idx="1"/>
          </p:cNvCxnSpPr>
          <p:nvPr/>
        </p:nvCxnSpPr>
        <p:spPr>
          <a:xfrm>
            <a:off x="5981747" y="5420068"/>
            <a:ext cx="253815" cy="0"/>
          </a:xfrm>
          <a:prstGeom prst="straightConnector1">
            <a:avLst/>
          </a:prstGeom>
          <a:ln w="9525" cmpd="sng">
            <a:solidFill>
              <a:schemeClr val="bg1">
                <a:lumMod val="65000"/>
              </a:schemeClr>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51" name="Straight Arrow Connector 50"/>
          <p:cNvCxnSpPr>
            <a:stCxn id="43" idx="3"/>
            <a:endCxn id="46" idx="1"/>
          </p:cNvCxnSpPr>
          <p:nvPr/>
        </p:nvCxnSpPr>
        <p:spPr>
          <a:xfrm>
            <a:off x="6484034" y="4910065"/>
            <a:ext cx="253815" cy="0"/>
          </a:xfrm>
          <a:prstGeom prst="straightConnector1">
            <a:avLst/>
          </a:prstGeom>
          <a:ln w="9525" cmpd="sng">
            <a:solidFill>
              <a:schemeClr val="bg1">
                <a:lumMod val="65000"/>
              </a:schemeClr>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52" name="Straight Arrow Connector 51"/>
          <p:cNvCxnSpPr>
            <a:stCxn id="46" idx="3"/>
            <a:endCxn id="48" idx="1"/>
          </p:cNvCxnSpPr>
          <p:nvPr/>
        </p:nvCxnSpPr>
        <p:spPr>
          <a:xfrm>
            <a:off x="6986321" y="4910065"/>
            <a:ext cx="253814" cy="0"/>
          </a:xfrm>
          <a:prstGeom prst="straightConnector1">
            <a:avLst/>
          </a:prstGeom>
          <a:ln w="9525" cmpd="sng">
            <a:solidFill>
              <a:schemeClr val="bg1">
                <a:lumMod val="65000"/>
              </a:schemeClr>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53" name="Straight Arrow Connector 52"/>
          <p:cNvCxnSpPr>
            <a:stCxn id="61" idx="3"/>
            <a:endCxn id="47" idx="1"/>
          </p:cNvCxnSpPr>
          <p:nvPr/>
        </p:nvCxnSpPr>
        <p:spPr>
          <a:xfrm>
            <a:off x="6986321" y="5420068"/>
            <a:ext cx="253814" cy="0"/>
          </a:xfrm>
          <a:prstGeom prst="straightConnector1">
            <a:avLst/>
          </a:prstGeom>
          <a:ln w="9525" cmpd="sng">
            <a:solidFill>
              <a:schemeClr val="bg1">
                <a:lumMod val="65000"/>
              </a:schemeClr>
            </a:solidFill>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60" name="Rectangle 59"/>
          <p:cNvSpPr/>
          <p:nvPr/>
        </p:nvSpPr>
        <p:spPr>
          <a:xfrm>
            <a:off x="6235562" y="5295837"/>
            <a:ext cx="248472" cy="248462"/>
          </a:xfrm>
          <a:prstGeom prst="rect">
            <a:avLst/>
          </a:prstGeom>
          <a:solidFill>
            <a:schemeClr val="bg1">
              <a:lumMod val="85000"/>
            </a:schemeClr>
          </a:soli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Rectangle 60"/>
          <p:cNvSpPr/>
          <p:nvPr/>
        </p:nvSpPr>
        <p:spPr>
          <a:xfrm>
            <a:off x="6737849" y="5295837"/>
            <a:ext cx="248472" cy="248462"/>
          </a:xfrm>
          <a:prstGeom prst="rect">
            <a:avLst/>
          </a:prstGeom>
          <a:solidFill>
            <a:srgbClr val="D9D9D9"/>
          </a:solidFill>
          <a:ln>
            <a:solidFill>
              <a:srgbClr val="A6A6A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4" name="Straight Arrow Connector 63"/>
          <p:cNvCxnSpPr>
            <a:stCxn id="60" idx="3"/>
            <a:endCxn id="61" idx="1"/>
          </p:cNvCxnSpPr>
          <p:nvPr/>
        </p:nvCxnSpPr>
        <p:spPr>
          <a:xfrm>
            <a:off x="6484034" y="5420068"/>
            <a:ext cx="253815" cy="0"/>
          </a:xfrm>
          <a:prstGeom prst="straightConnector1">
            <a:avLst/>
          </a:prstGeom>
          <a:ln w="9525" cmpd="sng">
            <a:solidFill>
              <a:schemeClr val="bg1">
                <a:lumMod val="65000"/>
              </a:schemeClr>
            </a:solidFill>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79" name="Rectangle 78"/>
          <p:cNvSpPr/>
          <p:nvPr/>
        </p:nvSpPr>
        <p:spPr>
          <a:xfrm>
            <a:off x="2562233" y="5867084"/>
            <a:ext cx="248472" cy="248462"/>
          </a:xfrm>
          <a:prstGeom prst="rect">
            <a:avLst/>
          </a:prstGeom>
          <a:solidFill>
            <a:schemeClr val="bg1">
              <a:lumMod val="85000"/>
            </a:schemeClr>
          </a:soli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Rectangle 79"/>
          <p:cNvSpPr/>
          <p:nvPr/>
        </p:nvSpPr>
        <p:spPr>
          <a:xfrm>
            <a:off x="2059946" y="5604538"/>
            <a:ext cx="248472" cy="248462"/>
          </a:xfrm>
          <a:prstGeom prst="rect">
            <a:avLst/>
          </a:prstGeom>
          <a:solidFill>
            <a:schemeClr val="accent6">
              <a:lumMod val="60000"/>
              <a:lumOff val="40000"/>
            </a:schemeClr>
          </a:solidFill>
          <a:ln>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Rectangle 80"/>
          <p:cNvSpPr/>
          <p:nvPr/>
        </p:nvSpPr>
        <p:spPr>
          <a:xfrm>
            <a:off x="2059946" y="6129631"/>
            <a:ext cx="248472" cy="248462"/>
          </a:xfrm>
          <a:prstGeom prst="rect">
            <a:avLst/>
          </a:prstGeom>
          <a:solidFill>
            <a:schemeClr val="accent5">
              <a:lumMod val="60000"/>
              <a:lumOff val="40000"/>
            </a:schemeClr>
          </a:solidFill>
          <a:ln>
            <a:solidFill>
              <a:schemeClr val="accent5">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2" name="Rectangle 81"/>
          <p:cNvSpPr/>
          <p:nvPr/>
        </p:nvSpPr>
        <p:spPr>
          <a:xfrm>
            <a:off x="3064520" y="5867084"/>
            <a:ext cx="248472" cy="248462"/>
          </a:xfrm>
          <a:prstGeom prst="rect">
            <a:avLst/>
          </a:prstGeom>
          <a:solidFill>
            <a:srgbClr val="D9D9D9"/>
          </a:solidFill>
          <a:ln>
            <a:solidFill>
              <a:srgbClr val="A6A6A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3" name="Rectangle 82"/>
          <p:cNvSpPr/>
          <p:nvPr/>
        </p:nvSpPr>
        <p:spPr>
          <a:xfrm>
            <a:off x="3566806" y="6129631"/>
            <a:ext cx="248472" cy="248462"/>
          </a:xfrm>
          <a:prstGeom prst="rect">
            <a:avLst/>
          </a:prstGeom>
          <a:solidFill>
            <a:schemeClr val="accent5">
              <a:lumMod val="60000"/>
              <a:lumOff val="40000"/>
            </a:schemeClr>
          </a:solidFill>
          <a:ln>
            <a:solidFill>
              <a:schemeClr val="accent5">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4" name="Rectangle 83"/>
          <p:cNvSpPr/>
          <p:nvPr/>
        </p:nvSpPr>
        <p:spPr>
          <a:xfrm>
            <a:off x="3566806" y="5604538"/>
            <a:ext cx="248472" cy="248462"/>
          </a:xfrm>
          <a:prstGeom prst="rect">
            <a:avLst/>
          </a:prstGeom>
          <a:solidFill>
            <a:schemeClr val="accent6">
              <a:lumMod val="60000"/>
              <a:lumOff val="40000"/>
            </a:schemeClr>
          </a:solidFill>
          <a:ln>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5" name="Straight Arrow Connector 84"/>
          <p:cNvCxnSpPr>
            <a:stCxn id="80" idx="3"/>
            <a:endCxn id="79" idx="1"/>
          </p:cNvCxnSpPr>
          <p:nvPr/>
        </p:nvCxnSpPr>
        <p:spPr>
          <a:xfrm>
            <a:off x="2308418" y="5728769"/>
            <a:ext cx="253815" cy="262546"/>
          </a:xfrm>
          <a:prstGeom prst="straightConnector1">
            <a:avLst/>
          </a:prstGeom>
          <a:ln w="9525" cmpd="sng">
            <a:solidFill>
              <a:schemeClr val="bg1">
                <a:lumMod val="65000"/>
              </a:schemeClr>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86" name="Straight Arrow Connector 85"/>
          <p:cNvCxnSpPr>
            <a:stCxn id="81" idx="3"/>
            <a:endCxn id="79" idx="1"/>
          </p:cNvCxnSpPr>
          <p:nvPr/>
        </p:nvCxnSpPr>
        <p:spPr>
          <a:xfrm flipV="1">
            <a:off x="2308418" y="5991315"/>
            <a:ext cx="253815" cy="262547"/>
          </a:xfrm>
          <a:prstGeom prst="straightConnector1">
            <a:avLst/>
          </a:prstGeom>
          <a:ln w="9525" cmpd="sng">
            <a:solidFill>
              <a:schemeClr val="bg1">
                <a:lumMod val="65000"/>
              </a:schemeClr>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87" name="Straight Arrow Connector 86"/>
          <p:cNvCxnSpPr>
            <a:stCxn id="79" idx="3"/>
            <a:endCxn id="82" idx="1"/>
          </p:cNvCxnSpPr>
          <p:nvPr/>
        </p:nvCxnSpPr>
        <p:spPr>
          <a:xfrm>
            <a:off x="2810705" y="5991315"/>
            <a:ext cx="253815" cy="0"/>
          </a:xfrm>
          <a:prstGeom prst="straightConnector1">
            <a:avLst/>
          </a:prstGeom>
          <a:ln w="9525" cmpd="sng">
            <a:solidFill>
              <a:schemeClr val="bg1">
                <a:lumMod val="65000"/>
              </a:schemeClr>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88" name="Straight Arrow Connector 87"/>
          <p:cNvCxnSpPr>
            <a:stCxn id="82" idx="3"/>
            <a:endCxn id="84" idx="1"/>
          </p:cNvCxnSpPr>
          <p:nvPr/>
        </p:nvCxnSpPr>
        <p:spPr>
          <a:xfrm flipV="1">
            <a:off x="3312992" y="5728769"/>
            <a:ext cx="253814" cy="262546"/>
          </a:xfrm>
          <a:prstGeom prst="straightConnector1">
            <a:avLst/>
          </a:prstGeom>
          <a:ln w="9525" cmpd="sng">
            <a:solidFill>
              <a:schemeClr val="bg1">
                <a:lumMod val="65000"/>
              </a:schemeClr>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89" name="Straight Arrow Connector 88"/>
          <p:cNvCxnSpPr>
            <a:stCxn id="82" idx="3"/>
            <a:endCxn id="83" idx="1"/>
          </p:cNvCxnSpPr>
          <p:nvPr/>
        </p:nvCxnSpPr>
        <p:spPr>
          <a:xfrm>
            <a:off x="3312992" y="5991315"/>
            <a:ext cx="253814" cy="262547"/>
          </a:xfrm>
          <a:prstGeom prst="straightConnector1">
            <a:avLst/>
          </a:prstGeom>
          <a:ln w="9525" cmpd="sng">
            <a:solidFill>
              <a:schemeClr val="bg1">
                <a:lumMod val="65000"/>
              </a:schemeClr>
            </a:solidFill>
            <a:headEnd type="none"/>
            <a:tailEnd type="triangle"/>
          </a:ln>
          <a:effectLst/>
        </p:spPr>
        <p:style>
          <a:lnRef idx="2">
            <a:schemeClr val="accent1"/>
          </a:lnRef>
          <a:fillRef idx="0">
            <a:schemeClr val="accent1"/>
          </a:fillRef>
          <a:effectRef idx="1">
            <a:schemeClr val="accent1"/>
          </a:effectRef>
          <a:fontRef idx="minor">
            <a:schemeClr val="tx1"/>
          </a:fontRef>
        </p:style>
      </p:cxnSp>
      <p:pic>
        <p:nvPicPr>
          <p:cNvPr id="99" name="Picture 98" descr="Screen Shot 2015-04-19 at 11.57.43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38342" y="5438792"/>
            <a:ext cx="2008099" cy="105507"/>
          </a:xfrm>
          <a:prstGeom prst="rect">
            <a:avLst/>
          </a:prstGeom>
        </p:spPr>
      </p:pic>
      <p:sp>
        <p:nvSpPr>
          <p:cNvPr id="100" name="TextBox 99"/>
          <p:cNvSpPr txBox="1"/>
          <p:nvPr/>
        </p:nvSpPr>
        <p:spPr>
          <a:xfrm>
            <a:off x="5158610" y="6249088"/>
            <a:ext cx="2329997" cy="246221"/>
          </a:xfrm>
          <a:prstGeom prst="rect">
            <a:avLst/>
          </a:prstGeom>
          <a:noFill/>
        </p:spPr>
        <p:txBody>
          <a:bodyPr wrap="none" rtlCol="0">
            <a:spAutoFit/>
          </a:bodyPr>
          <a:lstStyle/>
          <a:p>
            <a:r>
              <a:rPr lang="en-US" sz="1000" dirty="0"/>
              <a:t>Miller et al., 2010. Genomics 95</a:t>
            </a:r>
            <a:r>
              <a:rPr lang="en-US" sz="1000" b="1" dirty="0"/>
              <a:t>:</a:t>
            </a:r>
            <a:r>
              <a:rPr lang="en-US" sz="1000" dirty="0"/>
              <a:t> 315-327</a:t>
            </a:r>
          </a:p>
        </p:txBody>
      </p:sp>
      <p:sp>
        <p:nvSpPr>
          <p:cNvPr id="3" name="Slide Number Placeholder 2"/>
          <p:cNvSpPr>
            <a:spLocks noGrp="1"/>
          </p:cNvSpPr>
          <p:nvPr>
            <p:ph type="sldNum" sz="quarter" idx="12"/>
          </p:nvPr>
        </p:nvSpPr>
        <p:spPr/>
        <p:txBody>
          <a:bodyPr/>
          <a:lstStyle/>
          <a:p>
            <a:fld id="{9DA039C4-C5F2-1743-BB7A-5D831266C61E}" type="slidenum">
              <a:rPr lang="en-US" smtClean="0"/>
              <a:t>24</a:t>
            </a:fld>
            <a:endParaRPr lang="en-US"/>
          </a:p>
        </p:txBody>
      </p:sp>
    </p:spTree>
    <p:extLst>
      <p:ext uri="{BB962C8B-B14F-4D97-AF65-F5344CB8AC3E}">
        <p14:creationId xmlns:p14="http://schemas.microsoft.com/office/powerpoint/2010/main" val="13897801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Gaps due to other reasons</a:t>
            </a:r>
          </a:p>
        </p:txBody>
      </p:sp>
      <p:sp>
        <p:nvSpPr>
          <p:cNvPr id="4" name="Content Placeholder 3"/>
          <p:cNvSpPr>
            <a:spLocks noGrp="1"/>
          </p:cNvSpPr>
          <p:nvPr>
            <p:ph idx="1"/>
          </p:nvPr>
        </p:nvSpPr>
        <p:spPr>
          <a:xfrm>
            <a:off x="1" y="1157290"/>
            <a:ext cx="9144000" cy="948702"/>
          </a:xfrm>
        </p:spPr>
        <p:txBody>
          <a:bodyPr>
            <a:noAutofit/>
          </a:bodyPr>
          <a:lstStyle/>
          <a:p>
            <a:r>
              <a:rPr lang="en-US" sz="2800" dirty="0"/>
              <a:t>Low sequence coverage (depth)</a:t>
            </a:r>
          </a:p>
          <a:p>
            <a:r>
              <a:rPr lang="en-US" sz="2800" dirty="0"/>
              <a:t>Sequencing biases (e.g., regions recalcitrant to sequencing)</a:t>
            </a:r>
          </a:p>
        </p:txBody>
      </p:sp>
      <p:sp>
        <p:nvSpPr>
          <p:cNvPr id="9" name="TextBox 8"/>
          <p:cNvSpPr txBox="1"/>
          <p:nvPr/>
        </p:nvSpPr>
        <p:spPr>
          <a:xfrm>
            <a:off x="714203" y="2324168"/>
            <a:ext cx="3976330" cy="2062103"/>
          </a:xfrm>
          <a:prstGeom prst="rect">
            <a:avLst/>
          </a:prstGeom>
          <a:noFill/>
          <a:ln>
            <a:noFill/>
          </a:ln>
        </p:spPr>
        <p:txBody>
          <a:bodyPr wrap="square">
            <a:spAutoFit/>
          </a:bodyPr>
          <a:lstStyle/>
          <a:p>
            <a:pPr>
              <a:defRPr/>
            </a:pPr>
            <a:r>
              <a:rPr lang="en-US" sz="1600" dirty="0">
                <a:solidFill>
                  <a:schemeClr val="bg1">
                    <a:lumMod val="65000"/>
                  </a:schemeClr>
                </a:solidFill>
                <a:latin typeface="Courier"/>
                <a:ea typeface="ＭＳ Ｐゴシック" charset="-128"/>
                <a:cs typeface="Courier"/>
              </a:rPr>
              <a:t>CGGATCTGCGT</a:t>
            </a:r>
            <a:r>
              <a:rPr lang="en-US" sz="1600" dirty="0">
                <a:solidFill>
                  <a:srgbClr val="FF0000"/>
                </a:solidFill>
                <a:latin typeface="Courier"/>
                <a:ea typeface="ＭＳ Ｐゴシック" charset="-128"/>
                <a:cs typeface="Courier"/>
              </a:rPr>
              <a:t>G</a:t>
            </a:r>
            <a:r>
              <a:rPr lang="en-US" sz="1600" dirty="0">
                <a:solidFill>
                  <a:schemeClr val="bg1">
                    <a:lumMod val="65000"/>
                  </a:schemeClr>
                </a:solidFill>
                <a:latin typeface="Courier"/>
                <a:ea typeface="ＭＳ Ｐゴシック" charset="-128"/>
                <a:cs typeface="Courier"/>
              </a:rPr>
              <a:t>ATACGGAATAGCCTAGCA</a:t>
            </a:r>
          </a:p>
          <a:p>
            <a:pPr>
              <a:defRPr/>
            </a:pPr>
            <a:r>
              <a:rPr lang="en-US" sz="1600" dirty="0">
                <a:solidFill>
                  <a:schemeClr val="bg1">
                    <a:lumMod val="65000"/>
                  </a:schemeClr>
                </a:solidFill>
                <a:latin typeface="Courier"/>
                <a:ea typeface="ＭＳ Ｐゴシック" charset="-128"/>
                <a:cs typeface="Courier"/>
              </a:rPr>
              <a:t>  GATCTGCGT</a:t>
            </a:r>
            <a:r>
              <a:rPr lang="en-US" sz="1600" dirty="0">
                <a:solidFill>
                  <a:srgbClr val="FF0000"/>
                </a:solidFill>
                <a:latin typeface="Courier"/>
                <a:ea typeface="ＭＳ Ｐゴシック" charset="-128"/>
                <a:cs typeface="Courier"/>
              </a:rPr>
              <a:t>G</a:t>
            </a:r>
            <a:r>
              <a:rPr lang="en-US" sz="1600" dirty="0">
                <a:solidFill>
                  <a:schemeClr val="bg1">
                    <a:lumMod val="65000"/>
                  </a:schemeClr>
                </a:solidFill>
                <a:latin typeface="Courier"/>
                <a:ea typeface="ＭＳ Ｐゴシック" charset="-128"/>
                <a:cs typeface="Courier"/>
              </a:rPr>
              <a:t>ATACGGAAT</a:t>
            </a:r>
          </a:p>
          <a:p>
            <a:pPr>
              <a:defRPr/>
            </a:pPr>
            <a:r>
              <a:rPr lang="en-US" sz="1600" dirty="0">
                <a:solidFill>
                  <a:schemeClr val="bg1">
                    <a:lumMod val="65000"/>
                  </a:schemeClr>
                </a:solidFill>
                <a:latin typeface="Courier"/>
                <a:ea typeface="ＭＳ Ｐゴシック" charset="-128"/>
                <a:cs typeface="Courier"/>
              </a:rPr>
              <a:t>   ATCTGCGT</a:t>
            </a:r>
            <a:r>
              <a:rPr lang="en-US" sz="1600" dirty="0">
                <a:solidFill>
                  <a:srgbClr val="FF0000"/>
                </a:solidFill>
                <a:latin typeface="Courier"/>
                <a:ea typeface="ＭＳ Ｐゴシック" charset="-128"/>
                <a:cs typeface="Courier"/>
              </a:rPr>
              <a:t>G</a:t>
            </a:r>
            <a:r>
              <a:rPr lang="en-US" sz="1600" dirty="0">
                <a:solidFill>
                  <a:schemeClr val="bg1">
                    <a:lumMod val="65000"/>
                  </a:schemeClr>
                </a:solidFill>
                <a:latin typeface="Courier"/>
                <a:ea typeface="ＭＳ Ｐゴシック" charset="-128"/>
                <a:cs typeface="Courier"/>
              </a:rPr>
              <a:t>ATACGGAATA</a:t>
            </a:r>
          </a:p>
          <a:p>
            <a:pPr>
              <a:defRPr/>
            </a:pPr>
            <a:r>
              <a:rPr lang="en-US" sz="1600" dirty="0">
                <a:solidFill>
                  <a:schemeClr val="bg1">
                    <a:lumMod val="65000"/>
                  </a:schemeClr>
                </a:solidFill>
                <a:latin typeface="Courier"/>
                <a:ea typeface="ＭＳ Ｐゴシック" charset="-128"/>
                <a:cs typeface="Courier"/>
              </a:rPr>
              <a:t>    TCTGCGT</a:t>
            </a:r>
            <a:r>
              <a:rPr lang="en-US" sz="1600" dirty="0">
                <a:solidFill>
                  <a:srgbClr val="FF0000"/>
                </a:solidFill>
                <a:latin typeface="Courier"/>
                <a:ea typeface="ＭＳ Ｐゴシック" charset="-128"/>
                <a:cs typeface="Courier"/>
              </a:rPr>
              <a:t>G</a:t>
            </a:r>
            <a:r>
              <a:rPr lang="en-US" sz="1600" dirty="0">
                <a:solidFill>
                  <a:schemeClr val="bg1">
                    <a:lumMod val="65000"/>
                  </a:schemeClr>
                </a:solidFill>
                <a:latin typeface="Courier"/>
                <a:ea typeface="ＭＳ Ｐゴシック" charset="-128"/>
                <a:cs typeface="Courier"/>
              </a:rPr>
              <a:t>ATACGGAATAG</a:t>
            </a:r>
          </a:p>
          <a:p>
            <a:pPr>
              <a:defRPr/>
            </a:pPr>
            <a:r>
              <a:rPr lang="en-US" sz="1600" dirty="0">
                <a:solidFill>
                  <a:schemeClr val="bg1">
                    <a:lumMod val="65000"/>
                  </a:schemeClr>
                </a:solidFill>
                <a:latin typeface="Courier"/>
                <a:ea typeface="ＭＳ Ｐゴシック" charset="-128"/>
                <a:cs typeface="Courier"/>
              </a:rPr>
              <a:t>     CTGCGT</a:t>
            </a:r>
            <a:r>
              <a:rPr lang="en-US" sz="1600" dirty="0">
                <a:solidFill>
                  <a:srgbClr val="FF0000"/>
                </a:solidFill>
                <a:latin typeface="Courier"/>
                <a:ea typeface="ＭＳ Ｐゴシック" charset="-128"/>
                <a:cs typeface="Courier"/>
              </a:rPr>
              <a:t>G</a:t>
            </a:r>
            <a:r>
              <a:rPr lang="en-US" sz="1600" dirty="0">
                <a:solidFill>
                  <a:schemeClr val="bg1">
                    <a:lumMod val="65000"/>
                  </a:schemeClr>
                </a:solidFill>
                <a:latin typeface="Courier"/>
                <a:ea typeface="ＭＳ Ｐゴシック" charset="-128"/>
                <a:cs typeface="Courier"/>
              </a:rPr>
              <a:t>ATACGGAATAGC</a:t>
            </a:r>
          </a:p>
          <a:p>
            <a:pPr>
              <a:defRPr/>
            </a:pPr>
            <a:r>
              <a:rPr lang="en-US" sz="1600" dirty="0">
                <a:solidFill>
                  <a:schemeClr val="bg1">
                    <a:lumMod val="65000"/>
                  </a:schemeClr>
                </a:solidFill>
                <a:latin typeface="Courier"/>
                <a:ea typeface="ＭＳ Ｐゴシック" charset="-128"/>
                <a:cs typeface="Courier"/>
              </a:rPr>
              <a:t>      TGCGT</a:t>
            </a:r>
            <a:r>
              <a:rPr lang="en-US" sz="1600" dirty="0">
                <a:solidFill>
                  <a:srgbClr val="FF0000"/>
                </a:solidFill>
                <a:latin typeface="Courier"/>
                <a:ea typeface="ＭＳ Ｐゴシック" charset="-128"/>
                <a:cs typeface="Courier"/>
              </a:rPr>
              <a:t>G</a:t>
            </a:r>
            <a:r>
              <a:rPr lang="en-US" sz="1600" dirty="0">
                <a:solidFill>
                  <a:schemeClr val="bg1">
                    <a:lumMod val="65000"/>
                  </a:schemeClr>
                </a:solidFill>
                <a:latin typeface="Courier"/>
                <a:ea typeface="ＭＳ Ｐゴシック" charset="-128"/>
                <a:cs typeface="Courier"/>
              </a:rPr>
              <a:t>ATACGGAATAGCC</a:t>
            </a:r>
          </a:p>
          <a:p>
            <a:pPr>
              <a:defRPr/>
            </a:pPr>
            <a:r>
              <a:rPr lang="en-US" sz="1600" dirty="0">
                <a:solidFill>
                  <a:schemeClr val="bg1">
                    <a:lumMod val="65000"/>
                  </a:schemeClr>
                </a:solidFill>
                <a:latin typeface="Courier"/>
                <a:ea typeface="ＭＳ Ｐゴシック" charset="-128"/>
                <a:cs typeface="Courier"/>
              </a:rPr>
              <a:t>        CGT</a:t>
            </a:r>
            <a:r>
              <a:rPr lang="en-US" sz="1600" dirty="0">
                <a:solidFill>
                  <a:srgbClr val="FF0000"/>
                </a:solidFill>
                <a:latin typeface="Courier"/>
                <a:ea typeface="ＭＳ Ｐゴシック" charset="-128"/>
                <a:cs typeface="Courier"/>
              </a:rPr>
              <a:t>G</a:t>
            </a:r>
            <a:r>
              <a:rPr lang="en-US" sz="1600" dirty="0">
                <a:solidFill>
                  <a:schemeClr val="bg1">
                    <a:lumMod val="65000"/>
                  </a:schemeClr>
                </a:solidFill>
                <a:latin typeface="Courier"/>
                <a:ea typeface="ＭＳ Ｐゴシック" charset="-128"/>
                <a:cs typeface="Courier"/>
              </a:rPr>
              <a:t>ATACGGAATAGCCT</a:t>
            </a:r>
          </a:p>
          <a:p>
            <a:pPr>
              <a:defRPr/>
            </a:pPr>
            <a:r>
              <a:rPr lang="en-US" sz="1600" dirty="0">
                <a:solidFill>
                  <a:schemeClr val="bg1">
                    <a:lumMod val="65000"/>
                  </a:schemeClr>
                </a:solidFill>
                <a:latin typeface="Courier"/>
                <a:ea typeface="ＭＳ Ｐゴシック" charset="-128"/>
                <a:cs typeface="Courier"/>
              </a:rPr>
              <a:t>           </a:t>
            </a:r>
            <a:r>
              <a:rPr lang="en-US" sz="1600" dirty="0">
                <a:solidFill>
                  <a:srgbClr val="FF0000"/>
                </a:solidFill>
                <a:latin typeface="Courier"/>
                <a:ea typeface="ＭＳ Ｐゴシック" charset="-128"/>
                <a:cs typeface="Courier"/>
              </a:rPr>
              <a:t>7 (coverage; depth)</a:t>
            </a:r>
          </a:p>
        </p:txBody>
      </p:sp>
      <p:sp>
        <p:nvSpPr>
          <p:cNvPr id="10" name="TextBox 9"/>
          <p:cNvSpPr txBox="1"/>
          <p:nvPr/>
        </p:nvSpPr>
        <p:spPr>
          <a:xfrm>
            <a:off x="5040923" y="2359335"/>
            <a:ext cx="3815985" cy="1077218"/>
          </a:xfrm>
          <a:prstGeom prst="rect">
            <a:avLst/>
          </a:prstGeom>
          <a:noFill/>
          <a:ln>
            <a:noFill/>
          </a:ln>
        </p:spPr>
        <p:txBody>
          <a:bodyPr wrap="square">
            <a:spAutoFit/>
          </a:bodyPr>
          <a:lstStyle/>
          <a:p>
            <a:pPr>
              <a:defRPr/>
            </a:pPr>
            <a:r>
              <a:rPr lang="en-US" sz="1600" b="1" dirty="0">
                <a:solidFill>
                  <a:schemeClr val="tx1">
                    <a:lumMod val="65000"/>
                    <a:lumOff val="35000"/>
                  </a:schemeClr>
                </a:solidFill>
                <a:latin typeface="Courier"/>
                <a:ea typeface="ＭＳ Ｐゴシック" charset="-128"/>
                <a:cs typeface="Courier"/>
              </a:rPr>
              <a:t>Recalcitrant genomic regions:</a:t>
            </a:r>
          </a:p>
          <a:p>
            <a:pPr marL="342900" indent="-342900">
              <a:buFont typeface="+mj-lt"/>
              <a:buAutoNum type="arabicPeriod"/>
              <a:defRPr/>
            </a:pPr>
            <a:r>
              <a:rPr lang="en-US" sz="1600" dirty="0">
                <a:solidFill>
                  <a:schemeClr val="tx1">
                    <a:lumMod val="65000"/>
                    <a:lumOff val="35000"/>
                  </a:schemeClr>
                </a:solidFill>
                <a:latin typeface="Courier"/>
                <a:ea typeface="ＭＳ Ｐゴシック" charset="-128"/>
                <a:cs typeface="Courier"/>
              </a:rPr>
              <a:t>extremely high GC or AT</a:t>
            </a:r>
          </a:p>
          <a:p>
            <a:pPr marL="342900" indent="-342900">
              <a:buFont typeface="+mj-lt"/>
              <a:buAutoNum type="arabicPeriod"/>
              <a:defRPr/>
            </a:pPr>
            <a:r>
              <a:rPr lang="en-US" sz="1600" dirty="0">
                <a:solidFill>
                  <a:schemeClr val="tx1">
                    <a:lumMod val="65000"/>
                    <a:lumOff val="35000"/>
                  </a:schemeClr>
                </a:solidFill>
                <a:latin typeface="Courier"/>
                <a:ea typeface="ＭＳ Ｐゴシック" charset="-128"/>
                <a:cs typeface="Courier"/>
              </a:rPr>
              <a:t>complicated secondary structure</a:t>
            </a:r>
          </a:p>
        </p:txBody>
      </p:sp>
      <p:sp>
        <p:nvSpPr>
          <p:cNvPr id="11" name="TextBox 10"/>
          <p:cNvSpPr txBox="1"/>
          <p:nvPr/>
        </p:nvSpPr>
        <p:spPr>
          <a:xfrm>
            <a:off x="257921" y="4386271"/>
            <a:ext cx="6475896" cy="2246769"/>
          </a:xfrm>
          <a:prstGeom prst="rect">
            <a:avLst/>
          </a:prstGeom>
          <a:noFill/>
        </p:spPr>
        <p:txBody>
          <a:bodyPr wrap="square" rtlCol="0">
            <a:spAutoFit/>
          </a:bodyPr>
          <a:lstStyle/>
          <a:p>
            <a:r>
              <a:rPr lang="en-US" sz="2800" b="1" dirty="0"/>
              <a:t>Preferred genome sequencing data:</a:t>
            </a:r>
          </a:p>
          <a:p>
            <a:pPr marL="685800" indent="-282575">
              <a:buFont typeface="+mj-lt"/>
              <a:buAutoNum type="arabicPeriod"/>
            </a:pPr>
            <a:r>
              <a:rPr lang="en-US" sz="2800" dirty="0"/>
              <a:t>Long reads (long and less bias)</a:t>
            </a:r>
          </a:p>
          <a:p>
            <a:pPr marL="685800" indent="-282575">
              <a:buFont typeface="+mj-lt"/>
              <a:buAutoNum type="arabicPeriod"/>
            </a:pPr>
            <a:r>
              <a:rPr lang="en-US" sz="2800" dirty="0"/>
              <a:t>High-quality reads</a:t>
            </a:r>
          </a:p>
          <a:p>
            <a:pPr marL="685800" indent="-282575">
              <a:buFont typeface="+mj-lt"/>
              <a:buAutoNum type="arabicPeriod"/>
            </a:pPr>
            <a:r>
              <a:rPr lang="en-US" sz="2800" dirty="0"/>
              <a:t>High sequencing depth (at least 30x)</a:t>
            </a:r>
          </a:p>
          <a:p>
            <a:pPr marL="685800" indent="-282575">
              <a:buFont typeface="+mj-lt"/>
              <a:buAutoNum type="arabicPeriod"/>
            </a:pPr>
            <a:r>
              <a:rPr lang="en-US" sz="2800" dirty="0"/>
              <a:t>No sequencing biases</a:t>
            </a:r>
          </a:p>
        </p:txBody>
      </p:sp>
      <p:sp>
        <p:nvSpPr>
          <p:cNvPr id="3" name="Slide Number Placeholder 2"/>
          <p:cNvSpPr>
            <a:spLocks noGrp="1"/>
          </p:cNvSpPr>
          <p:nvPr>
            <p:ph type="sldNum" sz="quarter" idx="12"/>
          </p:nvPr>
        </p:nvSpPr>
        <p:spPr/>
        <p:txBody>
          <a:bodyPr/>
          <a:lstStyle/>
          <a:p>
            <a:fld id="{9DA039C4-C5F2-1743-BB7A-5D831266C61E}" type="slidenum">
              <a:rPr lang="en-US" smtClean="0"/>
              <a:t>25</a:t>
            </a:fld>
            <a:endParaRPr lang="en-US"/>
          </a:p>
        </p:txBody>
      </p:sp>
    </p:spTree>
    <p:extLst>
      <p:ext uri="{BB962C8B-B14F-4D97-AF65-F5344CB8AC3E}">
        <p14:creationId xmlns:p14="http://schemas.microsoft.com/office/powerpoint/2010/main" val="614505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274638"/>
            <a:ext cx="8839200" cy="772987"/>
          </a:xfrm>
        </p:spPr>
        <p:txBody>
          <a:bodyPr>
            <a:normAutofit fontScale="90000"/>
          </a:bodyPr>
          <a:lstStyle/>
          <a:p>
            <a:r>
              <a:rPr lang="en-US" dirty="0"/>
              <a:t>Hi-C: the method to quantify physical interactions between all possible pairs of genomic regions simultaneously</a:t>
            </a:r>
          </a:p>
        </p:txBody>
      </p:sp>
      <p:sp>
        <p:nvSpPr>
          <p:cNvPr id="4" name="Slide Number Placeholder 3"/>
          <p:cNvSpPr>
            <a:spLocks noGrp="1"/>
          </p:cNvSpPr>
          <p:nvPr>
            <p:ph type="sldNum" sz="quarter" idx="12"/>
          </p:nvPr>
        </p:nvSpPr>
        <p:spPr/>
        <p:txBody>
          <a:bodyPr/>
          <a:lstStyle/>
          <a:p>
            <a:fld id="{9DA039C4-C5F2-1743-BB7A-5D831266C61E}" type="slidenum">
              <a:rPr lang="en-US" smtClean="0"/>
              <a:t>26</a:t>
            </a:fld>
            <a:endParaRPr lang="en-US"/>
          </a:p>
        </p:txBody>
      </p:sp>
      <p:sp>
        <p:nvSpPr>
          <p:cNvPr id="7" name="TextBox 6"/>
          <p:cNvSpPr txBox="1"/>
          <p:nvPr/>
        </p:nvSpPr>
        <p:spPr>
          <a:xfrm>
            <a:off x="152400" y="1296538"/>
            <a:ext cx="8928100" cy="1569660"/>
          </a:xfrm>
          <a:prstGeom prst="rect">
            <a:avLst/>
          </a:prstGeom>
          <a:noFill/>
        </p:spPr>
        <p:txBody>
          <a:bodyPr wrap="square" rtlCol="0">
            <a:spAutoFit/>
          </a:bodyPr>
          <a:lstStyle/>
          <a:p>
            <a:r>
              <a:rPr lang="en-US" sz="2400" dirty="0"/>
              <a:t>Inside a cell, genomic regions in a chromosome are physically connected to form chromosome conformation</a:t>
            </a:r>
            <a:r>
              <a:rPr lang="en-US" sz="2400" b="1" dirty="0"/>
              <a:t>. Closer genomic regions generally have higher frequent physical contacts than regions far apart in distance. </a:t>
            </a:r>
          </a:p>
        </p:txBody>
      </p:sp>
      <p:pic>
        <p:nvPicPr>
          <p:cNvPr id="3" name="Picture 2"/>
          <p:cNvPicPr>
            <a:picLocks noChangeAspect="1"/>
          </p:cNvPicPr>
          <p:nvPr/>
        </p:nvPicPr>
        <p:blipFill>
          <a:blip r:embed="rId2"/>
          <a:stretch>
            <a:fillRect/>
          </a:stretch>
        </p:blipFill>
        <p:spPr>
          <a:xfrm>
            <a:off x="1231343" y="2923348"/>
            <a:ext cx="5889730" cy="3693352"/>
          </a:xfrm>
          <a:prstGeom prst="rect">
            <a:avLst/>
          </a:prstGeom>
        </p:spPr>
      </p:pic>
      <p:sp>
        <p:nvSpPr>
          <p:cNvPr id="5" name="TextBox 4"/>
          <p:cNvSpPr txBox="1"/>
          <p:nvPr/>
        </p:nvSpPr>
        <p:spPr>
          <a:xfrm>
            <a:off x="7798357" y="5818743"/>
            <a:ext cx="1193243" cy="246221"/>
          </a:xfrm>
          <a:prstGeom prst="rect">
            <a:avLst/>
          </a:prstGeom>
          <a:noFill/>
        </p:spPr>
        <p:txBody>
          <a:bodyPr wrap="none" rtlCol="0">
            <a:spAutoFit/>
          </a:bodyPr>
          <a:lstStyle/>
          <a:p>
            <a:r>
              <a:rPr lang="en-US" sz="1000" dirty="0"/>
              <a:t>MMB, 567:171-188</a:t>
            </a:r>
          </a:p>
        </p:txBody>
      </p:sp>
    </p:spTree>
    <p:extLst>
      <p:ext uri="{BB962C8B-B14F-4D97-AF65-F5344CB8AC3E}">
        <p14:creationId xmlns:p14="http://schemas.microsoft.com/office/powerpoint/2010/main" val="34349690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Chicago + Dovetail Hi-C</a:t>
            </a:r>
          </a:p>
        </p:txBody>
      </p:sp>
      <p:sp>
        <p:nvSpPr>
          <p:cNvPr id="4" name="Slide Number Placeholder 3"/>
          <p:cNvSpPr>
            <a:spLocks noGrp="1"/>
          </p:cNvSpPr>
          <p:nvPr>
            <p:ph type="sldNum" sz="quarter" idx="12"/>
          </p:nvPr>
        </p:nvSpPr>
        <p:spPr/>
        <p:txBody>
          <a:bodyPr/>
          <a:lstStyle/>
          <a:p>
            <a:fld id="{9DA039C4-C5F2-1743-BB7A-5D831266C61E}" type="slidenum">
              <a:rPr lang="en-US" smtClean="0"/>
              <a:t>27</a:t>
            </a:fld>
            <a:endParaRPr lang="en-US"/>
          </a:p>
        </p:txBody>
      </p:sp>
      <p:pic>
        <p:nvPicPr>
          <p:cNvPr id="5" name="Picture 4" descr="Screenshot 2019-03-24 14.26.4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899" y="1558098"/>
            <a:ext cx="8819285" cy="3991802"/>
          </a:xfrm>
          <a:prstGeom prst="rect">
            <a:avLst/>
          </a:prstGeom>
        </p:spPr>
      </p:pic>
      <p:sp>
        <p:nvSpPr>
          <p:cNvPr id="6" name="TextBox 5"/>
          <p:cNvSpPr txBox="1"/>
          <p:nvPr/>
        </p:nvSpPr>
        <p:spPr>
          <a:xfrm>
            <a:off x="241300" y="6512381"/>
            <a:ext cx="3339376" cy="215444"/>
          </a:xfrm>
          <a:prstGeom prst="rect">
            <a:avLst/>
          </a:prstGeom>
          <a:noFill/>
        </p:spPr>
        <p:txBody>
          <a:bodyPr wrap="none" rtlCol="0">
            <a:spAutoFit/>
          </a:bodyPr>
          <a:lstStyle/>
          <a:p>
            <a:r>
              <a:rPr lang="en-US" sz="800" dirty="0"/>
              <a:t>https://</a:t>
            </a:r>
            <a:r>
              <a:rPr lang="en-US" sz="800" dirty="0" err="1"/>
              <a:t>www.biorxiv.org</a:t>
            </a:r>
            <a:r>
              <a:rPr lang="en-US" sz="800" dirty="0"/>
              <a:t>/content/</a:t>
            </a:r>
            <a:r>
              <a:rPr lang="en-US" sz="800" dirty="0" err="1"/>
              <a:t>biorxiv</a:t>
            </a:r>
            <a:r>
              <a:rPr lang="en-US" sz="800" dirty="0"/>
              <a:t>/early/2018/08/15/392126.full.pdf</a:t>
            </a:r>
          </a:p>
        </p:txBody>
      </p:sp>
      <p:sp>
        <p:nvSpPr>
          <p:cNvPr id="3" name="TextBox 2"/>
          <p:cNvSpPr txBox="1"/>
          <p:nvPr/>
        </p:nvSpPr>
        <p:spPr>
          <a:xfrm>
            <a:off x="165100" y="1081044"/>
            <a:ext cx="8496300" cy="954107"/>
          </a:xfrm>
          <a:prstGeom prst="rect">
            <a:avLst/>
          </a:prstGeom>
          <a:solidFill>
            <a:srgbClr val="FFFFFF"/>
          </a:solidFill>
        </p:spPr>
        <p:txBody>
          <a:bodyPr wrap="square" rtlCol="0">
            <a:spAutoFit/>
          </a:bodyPr>
          <a:lstStyle/>
          <a:p>
            <a:r>
              <a:rPr lang="en-US" sz="2800" dirty="0"/>
              <a:t>Chicago generated libraries starting from pure DNA that is reconstituted into chromatin</a:t>
            </a:r>
          </a:p>
        </p:txBody>
      </p:sp>
      <p:sp>
        <p:nvSpPr>
          <p:cNvPr id="7" name="TextBox 6"/>
          <p:cNvSpPr txBox="1"/>
          <p:nvPr/>
        </p:nvSpPr>
        <p:spPr>
          <a:xfrm>
            <a:off x="165099" y="4757003"/>
            <a:ext cx="7269886" cy="954107"/>
          </a:xfrm>
          <a:prstGeom prst="rect">
            <a:avLst/>
          </a:prstGeom>
          <a:solidFill>
            <a:srgbClr val="FFFFFF"/>
          </a:solidFill>
        </p:spPr>
        <p:txBody>
          <a:bodyPr wrap="square" rtlCol="0">
            <a:spAutoFit/>
          </a:bodyPr>
          <a:lstStyle/>
          <a:p>
            <a:r>
              <a:rPr lang="en-US" sz="2800" dirty="0"/>
              <a:t>Dovetail Hi-C generated libraries starting from tissue or cell culture and endogenous chromatin</a:t>
            </a:r>
          </a:p>
        </p:txBody>
      </p:sp>
      <p:sp>
        <p:nvSpPr>
          <p:cNvPr id="8" name="TextBox 7"/>
          <p:cNvSpPr txBox="1"/>
          <p:nvPr/>
        </p:nvSpPr>
        <p:spPr>
          <a:xfrm>
            <a:off x="7434985" y="4482744"/>
            <a:ext cx="1625599" cy="1200328"/>
          </a:xfrm>
          <a:prstGeom prst="rect">
            <a:avLst/>
          </a:prstGeom>
          <a:solidFill>
            <a:srgbClr val="FFFFFF"/>
          </a:solidFill>
        </p:spPr>
        <p:txBody>
          <a:bodyPr wrap="square" rtlCol="0">
            <a:spAutoFit/>
          </a:bodyPr>
          <a:lstStyle/>
          <a:p>
            <a:pPr algn="ctr"/>
            <a:r>
              <a:rPr lang="en-US" sz="2400" dirty="0" err="1"/>
              <a:t>HiRise</a:t>
            </a:r>
            <a:r>
              <a:rPr lang="en-US" sz="2400" dirty="0"/>
              <a:t> scaffolding pipeline</a:t>
            </a:r>
          </a:p>
        </p:txBody>
      </p:sp>
      <p:sp>
        <p:nvSpPr>
          <p:cNvPr id="9" name="Rectangle 8"/>
          <p:cNvSpPr/>
          <p:nvPr/>
        </p:nvSpPr>
        <p:spPr>
          <a:xfrm>
            <a:off x="241300" y="5987018"/>
            <a:ext cx="3086640" cy="369332"/>
          </a:xfrm>
          <a:prstGeom prst="rect">
            <a:avLst/>
          </a:prstGeom>
        </p:spPr>
        <p:txBody>
          <a:bodyPr wrap="none">
            <a:spAutoFit/>
          </a:bodyPr>
          <a:lstStyle/>
          <a:p>
            <a:r>
              <a:rPr lang="en-US" dirty="0"/>
              <a:t>https://</a:t>
            </a:r>
            <a:r>
              <a:rPr lang="en-US" dirty="0" err="1"/>
              <a:t>youtu.be</a:t>
            </a:r>
            <a:r>
              <a:rPr lang="en-US" dirty="0"/>
              <a:t>/OIxFFB3daIM</a:t>
            </a:r>
          </a:p>
        </p:txBody>
      </p:sp>
    </p:spTree>
    <p:extLst>
      <p:ext uri="{BB962C8B-B14F-4D97-AF65-F5344CB8AC3E}">
        <p14:creationId xmlns:p14="http://schemas.microsoft.com/office/powerpoint/2010/main" val="22303717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A840CF-7809-08C2-8092-9C3384B80BCF}"/>
              </a:ext>
            </a:extLst>
          </p:cNvPr>
          <p:cNvSpPr>
            <a:spLocks noGrp="1"/>
          </p:cNvSpPr>
          <p:nvPr>
            <p:ph type="title"/>
          </p:nvPr>
        </p:nvSpPr>
        <p:spPr/>
        <p:txBody>
          <a:bodyPr>
            <a:normAutofit/>
          </a:bodyPr>
          <a:lstStyle/>
          <a:p>
            <a:r>
              <a:rPr lang="en-US" dirty="0" err="1"/>
              <a:t>HiC</a:t>
            </a:r>
            <a:r>
              <a:rPr lang="en-US" dirty="0"/>
              <a:t> scaffolds contigs into pseudochromosomes</a:t>
            </a:r>
          </a:p>
        </p:txBody>
      </p:sp>
      <p:sp>
        <p:nvSpPr>
          <p:cNvPr id="4" name="Slide Number Placeholder 3">
            <a:extLst>
              <a:ext uri="{FF2B5EF4-FFF2-40B4-BE49-F238E27FC236}">
                <a16:creationId xmlns:a16="http://schemas.microsoft.com/office/drawing/2014/main" id="{9E1D092F-676E-2596-DEB4-7E6D1535E87E}"/>
              </a:ext>
            </a:extLst>
          </p:cNvPr>
          <p:cNvSpPr>
            <a:spLocks noGrp="1"/>
          </p:cNvSpPr>
          <p:nvPr>
            <p:ph type="sldNum" sz="quarter" idx="12"/>
          </p:nvPr>
        </p:nvSpPr>
        <p:spPr/>
        <p:txBody>
          <a:bodyPr/>
          <a:lstStyle/>
          <a:p>
            <a:fld id="{9DA039C4-C5F2-1743-BB7A-5D831266C61E}" type="slidenum">
              <a:rPr lang="en-US" smtClean="0"/>
              <a:t>28</a:t>
            </a:fld>
            <a:endParaRPr lang="en-US"/>
          </a:p>
        </p:txBody>
      </p:sp>
      <p:pic>
        <p:nvPicPr>
          <p:cNvPr id="8" name="Picture 7" descr="Shape&#10;&#10;Description automatically generated with low confidence">
            <a:extLst>
              <a:ext uri="{FF2B5EF4-FFF2-40B4-BE49-F238E27FC236}">
                <a16:creationId xmlns:a16="http://schemas.microsoft.com/office/drawing/2014/main" id="{DDD69A2B-1D1C-E0B0-F966-59310062E566}"/>
              </a:ext>
            </a:extLst>
          </p:cNvPr>
          <p:cNvPicPr>
            <a:picLocks noChangeAspect="1"/>
          </p:cNvPicPr>
          <p:nvPr/>
        </p:nvPicPr>
        <p:blipFill>
          <a:blip r:embed="rId2"/>
          <a:stretch>
            <a:fillRect/>
          </a:stretch>
        </p:blipFill>
        <p:spPr>
          <a:xfrm>
            <a:off x="1716957" y="1167796"/>
            <a:ext cx="5591804" cy="5572252"/>
          </a:xfrm>
          <a:prstGeom prst="rect">
            <a:avLst/>
          </a:prstGeom>
        </p:spPr>
      </p:pic>
    </p:spTree>
    <p:extLst>
      <p:ext uri="{BB962C8B-B14F-4D97-AF65-F5344CB8AC3E}">
        <p14:creationId xmlns:p14="http://schemas.microsoft.com/office/powerpoint/2010/main" val="39570305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8300" y="173038"/>
            <a:ext cx="8229600" cy="772987"/>
          </a:xfrm>
        </p:spPr>
        <p:txBody>
          <a:bodyPr>
            <a:normAutofit/>
          </a:bodyPr>
          <a:lstStyle/>
          <a:p>
            <a:r>
              <a:rPr lang="en-US" sz="3200" dirty="0" err="1"/>
              <a:t>BioNano</a:t>
            </a:r>
            <a:r>
              <a:rPr lang="en-US" sz="3200" dirty="0"/>
              <a:t> – library preparation</a:t>
            </a:r>
          </a:p>
        </p:txBody>
      </p:sp>
      <p:sp>
        <p:nvSpPr>
          <p:cNvPr id="4" name="Slide Number Placeholder 3"/>
          <p:cNvSpPr>
            <a:spLocks noGrp="1"/>
          </p:cNvSpPr>
          <p:nvPr>
            <p:ph type="sldNum" sz="quarter" idx="12"/>
          </p:nvPr>
        </p:nvSpPr>
        <p:spPr/>
        <p:txBody>
          <a:bodyPr/>
          <a:lstStyle/>
          <a:p>
            <a:fld id="{9DA039C4-C5F2-1743-BB7A-5D831266C61E}" type="slidenum">
              <a:rPr lang="en-US" smtClean="0"/>
              <a:t>29</a:t>
            </a:fld>
            <a:endParaRPr lang="en-US"/>
          </a:p>
        </p:txBody>
      </p:sp>
      <p:sp>
        <p:nvSpPr>
          <p:cNvPr id="5" name="TextBox 4"/>
          <p:cNvSpPr txBox="1"/>
          <p:nvPr/>
        </p:nvSpPr>
        <p:spPr>
          <a:xfrm>
            <a:off x="368300" y="6502400"/>
            <a:ext cx="6045245" cy="215444"/>
          </a:xfrm>
          <a:prstGeom prst="rect">
            <a:avLst/>
          </a:prstGeom>
          <a:noFill/>
        </p:spPr>
        <p:txBody>
          <a:bodyPr wrap="none" rtlCol="0">
            <a:spAutoFit/>
          </a:bodyPr>
          <a:lstStyle/>
          <a:p>
            <a:r>
              <a:rPr lang="en-US" sz="800" dirty="0"/>
              <a:t>https://</a:t>
            </a:r>
            <a:r>
              <a:rPr lang="en-US" sz="800" dirty="0" err="1"/>
              <a:t>bionanogenomics.com</a:t>
            </a:r>
            <a:r>
              <a:rPr lang="en-US" sz="800" dirty="0"/>
              <a:t>/</a:t>
            </a:r>
            <a:r>
              <a:rPr lang="en-US" sz="800" dirty="0" err="1"/>
              <a:t>wp</a:t>
            </a:r>
            <a:r>
              <a:rPr lang="en-US" sz="800" dirty="0"/>
              <a:t>-content/uploads/2019/03/Bionano-Genomics_Poster_PAG-2019_A-Lee_S-Bocklandt_Hybrid-Scaffold.pdf</a:t>
            </a:r>
          </a:p>
        </p:txBody>
      </p:sp>
      <p:pic>
        <p:nvPicPr>
          <p:cNvPr id="6" name="Picture 5" descr="Screenshot 2019-03-24 13.22.5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000" y="1034925"/>
            <a:ext cx="8953500" cy="4971740"/>
          </a:xfrm>
          <a:prstGeom prst="rect">
            <a:avLst/>
          </a:prstGeom>
        </p:spPr>
      </p:pic>
      <p:sp>
        <p:nvSpPr>
          <p:cNvPr id="7" name="TextBox 6"/>
          <p:cNvSpPr txBox="1"/>
          <p:nvPr/>
        </p:nvSpPr>
        <p:spPr>
          <a:xfrm>
            <a:off x="5938074" y="5313343"/>
            <a:ext cx="3205926" cy="954107"/>
          </a:xfrm>
          <a:prstGeom prst="rect">
            <a:avLst/>
          </a:prstGeom>
          <a:noFill/>
        </p:spPr>
        <p:txBody>
          <a:bodyPr wrap="none" rtlCol="0">
            <a:spAutoFit/>
          </a:bodyPr>
          <a:lstStyle/>
          <a:p>
            <a:r>
              <a:rPr lang="en-US" sz="2800" dirty="0"/>
              <a:t>e.g., DLE-1 (CTTAAG)</a:t>
            </a:r>
          </a:p>
          <a:p>
            <a:r>
              <a:rPr lang="en-US" sz="2800" dirty="0"/>
              <a:t>Direct label enzyme</a:t>
            </a:r>
          </a:p>
        </p:txBody>
      </p:sp>
    </p:spTree>
    <p:extLst>
      <p:ext uri="{BB962C8B-B14F-4D97-AF65-F5344CB8AC3E}">
        <p14:creationId xmlns:p14="http://schemas.microsoft.com/office/powerpoint/2010/main" val="25017245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Slide Number Placeholder 1"/>
          <p:cNvSpPr>
            <a:spLocks noGrp="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2B324372-1E31-344E-B241-72FF6672E6FE}" type="slidenum">
              <a:rPr lang="en-US" sz="1200">
                <a:solidFill>
                  <a:srgbClr val="898989"/>
                </a:solidFill>
                <a:latin typeface="Calibri" charset="0"/>
              </a:rPr>
              <a:pPr eaLnBrk="1" hangingPunct="1"/>
              <a:t>3</a:t>
            </a:fld>
            <a:endParaRPr lang="en-US" sz="1200">
              <a:solidFill>
                <a:srgbClr val="898989"/>
              </a:solidFill>
              <a:latin typeface="Calibri" charset="0"/>
            </a:endParaRPr>
          </a:p>
        </p:txBody>
      </p:sp>
      <p:sp>
        <p:nvSpPr>
          <p:cNvPr id="26626" name="Title 3"/>
          <p:cNvSpPr>
            <a:spLocks noGrp="1"/>
          </p:cNvSpPr>
          <p:nvPr>
            <p:ph type="title" idx="4294967295"/>
          </p:nvPr>
        </p:nvSpPr>
        <p:spPr>
          <a:xfrm>
            <a:off x="457200" y="274637"/>
            <a:ext cx="8229600" cy="875997"/>
          </a:xfrm>
        </p:spPr>
        <p:txBody>
          <a:bodyPr/>
          <a:lstStyle/>
          <a:p>
            <a:r>
              <a:rPr lang="en-US" dirty="0">
                <a:latin typeface="Optima" charset="0"/>
                <a:ea typeface="ＭＳ Ｐゴシック" charset="0"/>
              </a:rPr>
              <a:t>Whole genome shotgun (WGS) sequencing</a:t>
            </a:r>
          </a:p>
        </p:txBody>
      </p:sp>
      <p:grpSp>
        <p:nvGrpSpPr>
          <p:cNvPr id="3" name="Group 2"/>
          <p:cNvGrpSpPr/>
          <p:nvPr/>
        </p:nvGrpSpPr>
        <p:grpSpPr>
          <a:xfrm>
            <a:off x="339332" y="3189038"/>
            <a:ext cx="7962159" cy="2284045"/>
            <a:chOff x="100796" y="3189038"/>
            <a:chExt cx="7962159" cy="2284045"/>
          </a:xfrm>
        </p:grpSpPr>
        <p:grpSp>
          <p:nvGrpSpPr>
            <p:cNvPr id="8" name="Group 7"/>
            <p:cNvGrpSpPr/>
            <p:nvPr/>
          </p:nvGrpSpPr>
          <p:grpSpPr>
            <a:xfrm>
              <a:off x="2500777" y="3189038"/>
              <a:ext cx="5562178" cy="1971845"/>
              <a:chOff x="906919" y="4058819"/>
              <a:chExt cx="5562178" cy="1971845"/>
            </a:xfrm>
          </p:grpSpPr>
          <p:cxnSp>
            <p:nvCxnSpPr>
              <p:cNvPr id="204" name="Straight Connector 203"/>
              <p:cNvCxnSpPr/>
              <p:nvPr/>
            </p:nvCxnSpPr>
            <p:spPr>
              <a:xfrm>
                <a:off x="978291" y="429403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05" name="Straight Connector 204"/>
              <p:cNvCxnSpPr/>
              <p:nvPr/>
            </p:nvCxnSpPr>
            <p:spPr>
              <a:xfrm>
                <a:off x="1130741" y="4678599"/>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06" name="Straight Connector 205"/>
              <p:cNvCxnSpPr/>
              <p:nvPr/>
            </p:nvCxnSpPr>
            <p:spPr>
              <a:xfrm>
                <a:off x="1364038" y="4550751"/>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07" name="Straight Connector 206"/>
              <p:cNvCxnSpPr/>
              <p:nvPr/>
            </p:nvCxnSpPr>
            <p:spPr>
              <a:xfrm>
                <a:off x="978291" y="441132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08" name="Straight Connector 207"/>
              <p:cNvCxnSpPr/>
              <p:nvPr/>
            </p:nvCxnSpPr>
            <p:spPr>
              <a:xfrm>
                <a:off x="906919" y="455274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09" name="Straight Connector 208"/>
              <p:cNvCxnSpPr/>
              <p:nvPr/>
            </p:nvCxnSpPr>
            <p:spPr>
              <a:xfrm>
                <a:off x="1266058" y="4191758"/>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0" name="Straight Connector 209"/>
              <p:cNvCxnSpPr/>
              <p:nvPr/>
            </p:nvCxnSpPr>
            <p:spPr>
              <a:xfrm>
                <a:off x="1675191" y="429403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1" name="Straight Connector 210"/>
              <p:cNvCxnSpPr/>
              <p:nvPr/>
            </p:nvCxnSpPr>
            <p:spPr>
              <a:xfrm>
                <a:off x="1908488" y="4191758"/>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2" name="Straight Connector 211"/>
              <p:cNvCxnSpPr/>
              <p:nvPr/>
            </p:nvCxnSpPr>
            <p:spPr>
              <a:xfrm>
                <a:off x="1522741" y="4069379"/>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3" name="Straight Connector 212"/>
              <p:cNvCxnSpPr/>
              <p:nvPr/>
            </p:nvCxnSpPr>
            <p:spPr>
              <a:xfrm>
                <a:off x="1370291" y="440076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4" name="Straight Connector 213"/>
              <p:cNvCxnSpPr/>
              <p:nvPr/>
            </p:nvCxnSpPr>
            <p:spPr>
              <a:xfrm>
                <a:off x="1026508" y="491963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5" name="Straight Connector 214"/>
              <p:cNvCxnSpPr/>
              <p:nvPr/>
            </p:nvCxnSpPr>
            <p:spPr>
              <a:xfrm>
                <a:off x="1973788" y="479669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6" name="Straight Connector 215"/>
              <p:cNvCxnSpPr/>
              <p:nvPr/>
            </p:nvCxnSpPr>
            <p:spPr>
              <a:xfrm>
                <a:off x="1588041" y="467431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7" name="Straight Connector 216"/>
              <p:cNvCxnSpPr/>
              <p:nvPr/>
            </p:nvCxnSpPr>
            <p:spPr>
              <a:xfrm>
                <a:off x="1797062" y="4531459"/>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8" name="Straight Connector 217"/>
              <p:cNvCxnSpPr/>
              <p:nvPr/>
            </p:nvCxnSpPr>
            <p:spPr>
              <a:xfrm>
                <a:off x="1911305" y="4398310"/>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9" name="Straight Connector 218"/>
              <p:cNvCxnSpPr/>
              <p:nvPr/>
            </p:nvCxnSpPr>
            <p:spPr>
              <a:xfrm>
                <a:off x="1980041" y="466375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20" name="Straight Connector 219"/>
              <p:cNvCxnSpPr/>
              <p:nvPr/>
            </p:nvCxnSpPr>
            <p:spPr>
              <a:xfrm>
                <a:off x="1364269" y="501482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21" name="Straight Connector 220"/>
              <p:cNvCxnSpPr/>
              <p:nvPr/>
            </p:nvCxnSpPr>
            <p:spPr>
              <a:xfrm>
                <a:off x="1597566" y="491254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22" name="Straight Connector 221"/>
              <p:cNvCxnSpPr/>
              <p:nvPr/>
            </p:nvCxnSpPr>
            <p:spPr>
              <a:xfrm>
                <a:off x="1211819" y="4790168"/>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23" name="Straight Connector 222"/>
              <p:cNvCxnSpPr/>
              <p:nvPr/>
            </p:nvCxnSpPr>
            <p:spPr>
              <a:xfrm>
                <a:off x="1603819" y="4779608"/>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24" name="Straight Connector 223"/>
              <p:cNvCxnSpPr/>
              <p:nvPr/>
            </p:nvCxnSpPr>
            <p:spPr>
              <a:xfrm>
                <a:off x="2436074" y="4189764"/>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25" name="Straight Connector 224"/>
              <p:cNvCxnSpPr/>
              <p:nvPr/>
            </p:nvCxnSpPr>
            <p:spPr>
              <a:xfrm>
                <a:off x="2588524" y="454875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26" name="Straight Connector 225"/>
              <p:cNvCxnSpPr/>
              <p:nvPr/>
            </p:nvCxnSpPr>
            <p:spPr>
              <a:xfrm>
                <a:off x="2821821" y="4429432"/>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27" name="Straight Connector 226"/>
              <p:cNvCxnSpPr/>
              <p:nvPr/>
            </p:nvCxnSpPr>
            <p:spPr>
              <a:xfrm>
                <a:off x="2436074" y="430705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28" name="Straight Connector 227"/>
              <p:cNvCxnSpPr/>
              <p:nvPr/>
            </p:nvCxnSpPr>
            <p:spPr>
              <a:xfrm>
                <a:off x="2364702" y="443142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29" name="Straight Connector 228"/>
              <p:cNvCxnSpPr/>
              <p:nvPr/>
            </p:nvCxnSpPr>
            <p:spPr>
              <a:xfrm>
                <a:off x="2227608" y="407268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30" name="Straight Connector 229"/>
              <p:cNvCxnSpPr/>
              <p:nvPr/>
            </p:nvCxnSpPr>
            <p:spPr>
              <a:xfrm>
                <a:off x="3132974" y="4189764"/>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31" name="Straight Connector 230"/>
              <p:cNvCxnSpPr/>
              <p:nvPr/>
            </p:nvCxnSpPr>
            <p:spPr>
              <a:xfrm>
                <a:off x="2750449" y="4109832"/>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32" name="Straight Connector 231"/>
              <p:cNvCxnSpPr/>
              <p:nvPr/>
            </p:nvCxnSpPr>
            <p:spPr>
              <a:xfrm>
                <a:off x="2028849" y="5027844"/>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33" name="Straight Connector 232"/>
              <p:cNvCxnSpPr/>
              <p:nvPr/>
            </p:nvCxnSpPr>
            <p:spPr>
              <a:xfrm>
                <a:off x="2828074" y="429649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34" name="Straight Connector 233"/>
              <p:cNvCxnSpPr/>
              <p:nvPr/>
            </p:nvCxnSpPr>
            <p:spPr>
              <a:xfrm>
                <a:off x="2484291" y="4815360"/>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35" name="Straight Connector 234"/>
              <p:cNvCxnSpPr/>
              <p:nvPr/>
            </p:nvCxnSpPr>
            <p:spPr>
              <a:xfrm>
                <a:off x="3216638" y="4924724"/>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36" name="Straight Connector 235"/>
              <p:cNvCxnSpPr/>
              <p:nvPr/>
            </p:nvCxnSpPr>
            <p:spPr>
              <a:xfrm>
                <a:off x="3045824" y="4544475"/>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37" name="Straight Connector 236"/>
              <p:cNvCxnSpPr/>
              <p:nvPr/>
            </p:nvCxnSpPr>
            <p:spPr>
              <a:xfrm>
                <a:off x="3198274" y="441132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38" name="Straight Connector 237"/>
              <p:cNvCxnSpPr/>
              <p:nvPr/>
            </p:nvCxnSpPr>
            <p:spPr>
              <a:xfrm>
                <a:off x="2216205" y="457509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39" name="Straight Connector 238"/>
              <p:cNvCxnSpPr/>
              <p:nvPr/>
            </p:nvCxnSpPr>
            <p:spPr>
              <a:xfrm>
                <a:off x="2216205" y="491963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0" name="Straight Connector 239"/>
              <p:cNvCxnSpPr/>
              <p:nvPr/>
            </p:nvCxnSpPr>
            <p:spPr>
              <a:xfrm>
                <a:off x="2822052" y="491055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1" name="Straight Connector 240"/>
              <p:cNvCxnSpPr/>
              <p:nvPr/>
            </p:nvCxnSpPr>
            <p:spPr>
              <a:xfrm>
                <a:off x="3055349" y="4808274"/>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2" name="Straight Connector 241"/>
              <p:cNvCxnSpPr/>
              <p:nvPr/>
            </p:nvCxnSpPr>
            <p:spPr>
              <a:xfrm>
                <a:off x="2669602" y="4685895"/>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3" name="Straight Connector 242"/>
              <p:cNvCxnSpPr/>
              <p:nvPr/>
            </p:nvCxnSpPr>
            <p:spPr>
              <a:xfrm>
                <a:off x="3061602" y="4675335"/>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4" name="Straight Connector 243"/>
              <p:cNvCxnSpPr/>
              <p:nvPr/>
            </p:nvCxnSpPr>
            <p:spPr>
              <a:xfrm>
                <a:off x="1145898" y="5352490"/>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5" name="Straight Connector 244"/>
              <p:cNvCxnSpPr/>
              <p:nvPr/>
            </p:nvCxnSpPr>
            <p:spPr>
              <a:xfrm>
                <a:off x="1298348" y="569443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6" name="Straight Connector 245"/>
              <p:cNvCxnSpPr/>
              <p:nvPr/>
            </p:nvCxnSpPr>
            <p:spPr>
              <a:xfrm>
                <a:off x="1531645" y="5592158"/>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7" name="Straight Connector 246"/>
              <p:cNvCxnSpPr/>
              <p:nvPr/>
            </p:nvCxnSpPr>
            <p:spPr>
              <a:xfrm>
                <a:off x="1145898" y="5469779"/>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8" name="Straight Connector 247"/>
              <p:cNvCxnSpPr/>
              <p:nvPr/>
            </p:nvCxnSpPr>
            <p:spPr>
              <a:xfrm>
                <a:off x="1074526" y="559415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9" name="Straight Connector 248"/>
              <p:cNvCxnSpPr/>
              <p:nvPr/>
            </p:nvCxnSpPr>
            <p:spPr>
              <a:xfrm>
                <a:off x="1433665" y="5250211"/>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50" name="Straight Connector 249"/>
              <p:cNvCxnSpPr/>
              <p:nvPr/>
            </p:nvCxnSpPr>
            <p:spPr>
              <a:xfrm>
                <a:off x="1842798" y="5352490"/>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51" name="Straight Connector 250"/>
              <p:cNvCxnSpPr/>
              <p:nvPr/>
            </p:nvCxnSpPr>
            <p:spPr>
              <a:xfrm>
                <a:off x="2076095" y="5250211"/>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52" name="Straight Connector 251"/>
              <p:cNvCxnSpPr/>
              <p:nvPr/>
            </p:nvCxnSpPr>
            <p:spPr>
              <a:xfrm>
                <a:off x="1690348" y="5127832"/>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53" name="Straight Connector 252"/>
              <p:cNvCxnSpPr/>
              <p:nvPr/>
            </p:nvCxnSpPr>
            <p:spPr>
              <a:xfrm>
                <a:off x="1537898" y="5459219"/>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54" name="Straight Connector 253"/>
              <p:cNvCxnSpPr/>
              <p:nvPr/>
            </p:nvCxnSpPr>
            <p:spPr>
              <a:xfrm>
                <a:off x="1194115" y="5935471"/>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55" name="Straight Connector 254"/>
              <p:cNvCxnSpPr/>
              <p:nvPr/>
            </p:nvCxnSpPr>
            <p:spPr>
              <a:xfrm>
                <a:off x="2141395" y="5812534"/>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56" name="Straight Connector 255"/>
              <p:cNvCxnSpPr/>
              <p:nvPr/>
            </p:nvCxnSpPr>
            <p:spPr>
              <a:xfrm>
                <a:off x="1755648" y="5690155"/>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57" name="Straight Connector 256"/>
              <p:cNvCxnSpPr/>
              <p:nvPr/>
            </p:nvCxnSpPr>
            <p:spPr>
              <a:xfrm>
                <a:off x="1964669" y="557286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58" name="Straight Connector 257"/>
              <p:cNvCxnSpPr/>
              <p:nvPr/>
            </p:nvCxnSpPr>
            <p:spPr>
              <a:xfrm>
                <a:off x="2078912" y="545676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59" name="Straight Connector 258"/>
              <p:cNvCxnSpPr/>
              <p:nvPr/>
            </p:nvCxnSpPr>
            <p:spPr>
              <a:xfrm>
                <a:off x="2147648" y="5679595"/>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60" name="Straight Connector 259"/>
              <p:cNvCxnSpPr/>
              <p:nvPr/>
            </p:nvCxnSpPr>
            <p:spPr>
              <a:xfrm>
                <a:off x="1531876" y="6030664"/>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61" name="Straight Connector 260"/>
              <p:cNvCxnSpPr/>
              <p:nvPr/>
            </p:nvCxnSpPr>
            <p:spPr>
              <a:xfrm>
                <a:off x="1765173" y="5928385"/>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62" name="Straight Connector 261"/>
              <p:cNvCxnSpPr/>
              <p:nvPr/>
            </p:nvCxnSpPr>
            <p:spPr>
              <a:xfrm>
                <a:off x="1379426" y="580600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63" name="Straight Connector 262"/>
              <p:cNvCxnSpPr/>
              <p:nvPr/>
            </p:nvCxnSpPr>
            <p:spPr>
              <a:xfrm>
                <a:off x="1771426" y="579544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64" name="Straight Connector 263"/>
              <p:cNvCxnSpPr/>
              <p:nvPr/>
            </p:nvCxnSpPr>
            <p:spPr>
              <a:xfrm>
                <a:off x="2603681" y="524821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65" name="Straight Connector 264"/>
              <p:cNvCxnSpPr/>
              <p:nvPr/>
            </p:nvCxnSpPr>
            <p:spPr>
              <a:xfrm>
                <a:off x="2756131" y="5590164"/>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66" name="Straight Connector 265"/>
              <p:cNvCxnSpPr/>
              <p:nvPr/>
            </p:nvCxnSpPr>
            <p:spPr>
              <a:xfrm>
                <a:off x="2989428" y="5487885"/>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67" name="Straight Connector 266"/>
              <p:cNvCxnSpPr/>
              <p:nvPr/>
            </p:nvCxnSpPr>
            <p:spPr>
              <a:xfrm>
                <a:off x="2603681" y="536550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68" name="Straight Connector 267"/>
              <p:cNvCxnSpPr/>
              <p:nvPr/>
            </p:nvCxnSpPr>
            <p:spPr>
              <a:xfrm>
                <a:off x="2532309" y="5489880"/>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69" name="Straight Connector 268"/>
              <p:cNvCxnSpPr/>
              <p:nvPr/>
            </p:nvCxnSpPr>
            <p:spPr>
              <a:xfrm>
                <a:off x="2395215" y="5131139"/>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70" name="Straight Connector 269"/>
              <p:cNvCxnSpPr/>
              <p:nvPr/>
            </p:nvCxnSpPr>
            <p:spPr>
              <a:xfrm>
                <a:off x="3300581" y="524821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71" name="Straight Connector 270"/>
              <p:cNvCxnSpPr/>
              <p:nvPr/>
            </p:nvCxnSpPr>
            <p:spPr>
              <a:xfrm>
                <a:off x="2918056" y="5168285"/>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72" name="Straight Connector 271"/>
              <p:cNvCxnSpPr/>
              <p:nvPr/>
            </p:nvCxnSpPr>
            <p:spPr>
              <a:xfrm>
                <a:off x="2651898" y="5008760"/>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73" name="Straight Connector 272"/>
              <p:cNvCxnSpPr/>
              <p:nvPr/>
            </p:nvCxnSpPr>
            <p:spPr>
              <a:xfrm>
                <a:off x="2995681" y="535494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74" name="Straight Connector 273"/>
              <p:cNvCxnSpPr/>
              <p:nvPr/>
            </p:nvCxnSpPr>
            <p:spPr>
              <a:xfrm>
                <a:off x="2651898" y="5831198"/>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75" name="Straight Connector 274"/>
              <p:cNvCxnSpPr/>
              <p:nvPr/>
            </p:nvCxnSpPr>
            <p:spPr>
              <a:xfrm>
                <a:off x="3384245" y="5940562"/>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76" name="Straight Connector 275"/>
              <p:cNvCxnSpPr/>
              <p:nvPr/>
            </p:nvCxnSpPr>
            <p:spPr>
              <a:xfrm>
                <a:off x="3213431" y="5585882"/>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77" name="Straight Connector 276"/>
              <p:cNvCxnSpPr/>
              <p:nvPr/>
            </p:nvCxnSpPr>
            <p:spPr>
              <a:xfrm>
                <a:off x="3365881" y="5469779"/>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78" name="Straight Connector 277"/>
              <p:cNvCxnSpPr/>
              <p:nvPr/>
            </p:nvCxnSpPr>
            <p:spPr>
              <a:xfrm>
                <a:off x="2383812" y="5616500"/>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79" name="Straight Connector 278"/>
              <p:cNvCxnSpPr/>
              <p:nvPr/>
            </p:nvCxnSpPr>
            <p:spPr>
              <a:xfrm>
                <a:off x="2383812" y="5935471"/>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0" name="Straight Connector 279"/>
              <p:cNvCxnSpPr/>
              <p:nvPr/>
            </p:nvCxnSpPr>
            <p:spPr>
              <a:xfrm>
                <a:off x="2989659" y="5926391"/>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1" name="Straight Connector 280"/>
              <p:cNvCxnSpPr/>
              <p:nvPr/>
            </p:nvCxnSpPr>
            <p:spPr>
              <a:xfrm>
                <a:off x="3222956" y="5824112"/>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2" name="Straight Connector 281"/>
              <p:cNvCxnSpPr/>
              <p:nvPr/>
            </p:nvCxnSpPr>
            <p:spPr>
              <a:xfrm>
                <a:off x="2837209" y="570173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3" name="Straight Connector 282"/>
              <p:cNvCxnSpPr/>
              <p:nvPr/>
            </p:nvCxnSpPr>
            <p:spPr>
              <a:xfrm>
                <a:off x="3229209" y="569117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4" name="Straight Connector 283"/>
              <p:cNvCxnSpPr/>
              <p:nvPr/>
            </p:nvCxnSpPr>
            <p:spPr>
              <a:xfrm>
                <a:off x="1148736" y="5127832"/>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5" name="Straight Connector 284"/>
              <p:cNvCxnSpPr/>
              <p:nvPr/>
            </p:nvCxnSpPr>
            <p:spPr>
              <a:xfrm>
                <a:off x="3758243" y="428347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6" name="Straight Connector 285"/>
              <p:cNvCxnSpPr/>
              <p:nvPr/>
            </p:nvCxnSpPr>
            <p:spPr>
              <a:xfrm>
                <a:off x="3910693" y="4668039"/>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7" name="Straight Connector 286"/>
              <p:cNvCxnSpPr/>
              <p:nvPr/>
            </p:nvCxnSpPr>
            <p:spPr>
              <a:xfrm>
                <a:off x="4143990" y="4540191"/>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8" name="Straight Connector 287"/>
              <p:cNvCxnSpPr/>
              <p:nvPr/>
            </p:nvCxnSpPr>
            <p:spPr>
              <a:xfrm>
                <a:off x="3758243" y="440076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9" name="Straight Connector 288"/>
              <p:cNvCxnSpPr/>
              <p:nvPr/>
            </p:nvCxnSpPr>
            <p:spPr>
              <a:xfrm>
                <a:off x="3686871" y="454218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90" name="Straight Connector 289"/>
              <p:cNvCxnSpPr/>
              <p:nvPr/>
            </p:nvCxnSpPr>
            <p:spPr>
              <a:xfrm>
                <a:off x="4046010" y="4181198"/>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91" name="Straight Connector 290"/>
              <p:cNvCxnSpPr/>
              <p:nvPr/>
            </p:nvCxnSpPr>
            <p:spPr>
              <a:xfrm>
                <a:off x="4455143" y="428347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92" name="Straight Connector 291"/>
              <p:cNvCxnSpPr/>
              <p:nvPr/>
            </p:nvCxnSpPr>
            <p:spPr>
              <a:xfrm>
                <a:off x="4688440" y="4181198"/>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93" name="Straight Connector 292"/>
              <p:cNvCxnSpPr/>
              <p:nvPr/>
            </p:nvCxnSpPr>
            <p:spPr>
              <a:xfrm>
                <a:off x="4302693" y="4058819"/>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94" name="Straight Connector 293"/>
              <p:cNvCxnSpPr/>
              <p:nvPr/>
            </p:nvCxnSpPr>
            <p:spPr>
              <a:xfrm>
                <a:off x="4150243" y="439020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95" name="Straight Connector 294"/>
              <p:cNvCxnSpPr/>
              <p:nvPr/>
            </p:nvCxnSpPr>
            <p:spPr>
              <a:xfrm>
                <a:off x="3806460" y="490907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96" name="Straight Connector 295"/>
              <p:cNvCxnSpPr/>
              <p:nvPr/>
            </p:nvCxnSpPr>
            <p:spPr>
              <a:xfrm>
                <a:off x="4753740" y="478613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97" name="Straight Connector 296"/>
              <p:cNvCxnSpPr/>
              <p:nvPr/>
            </p:nvCxnSpPr>
            <p:spPr>
              <a:xfrm>
                <a:off x="4367993" y="466375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98" name="Straight Connector 297"/>
              <p:cNvCxnSpPr/>
              <p:nvPr/>
            </p:nvCxnSpPr>
            <p:spPr>
              <a:xfrm>
                <a:off x="4577014" y="4520899"/>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99" name="Straight Connector 298"/>
              <p:cNvCxnSpPr/>
              <p:nvPr/>
            </p:nvCxnSpPr>
            <p:spPr>
              <a:xfrm>
                <a:off x="4691257" y="4387750"/>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00" name="Straight Connector 299"/>
              <p:cNvCxnSpPr/>
              <p:nvPr/>
            </p:nvCxnSpPr>
            <p:spPr>
              <a:xfrm>
                <a:off x="4759993" y="465319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01" name="Straight Connector 300"/>
              <p:cNvCxnSpPr/>
              <p:nvPr/>
            </p:nvCxnSpPr>
            <p:spPr>
              <a:xfrm>
                <a:off x="4144221" y="500426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02" name="Straight Connector 301"/>
              <p:cNvCxnSpPr/>
              <p:nvPr/>
            </p:nvCxnSpPr>
            <p:spPr>
              <a:xfrm>
                <a:off x="4377518" y="490198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03" name="Straight Connector 302"/>
              <p:cNvCxnSpPr/>
              <p:nvPr/>
            </p:nvCxnSpPr>
            <p:spPr>
              <a:xfrm>
                <a:off x="3991771" y="4779608"/>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04" name="Straight Connector 303"/>
              <p:cNvCxnSpPr/>
              <p:nvPr/>
            </p:nvCxnSpPr>
            <p:spPr>
              <a:xfrm>
                <a:off x="3536695" y="5027844"/>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05" name="Straight Connector 304"/>
              <p:cNvCxnSpPr/>
              <p:nvPr/>
            </p:nvCxnSpPr>
            <p:spPr>
              <a:xfrm>
                <a:off x="5216026" y="4179204"/>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06" name="Straight Connector 305"/>
              <p:cNvCxnSpPr/>
              <p:nvPr/>
            </p:nvCxnSpPr>
            <p:spPr>
              <a:xfrm>
                <a:off x="5368476" y="453819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07" name="Straight Connector 306"/>
              <p:cNvCxnSpPr/>
              <p:nvPr/>
            </p:nvCxnSpPr>
            <p:spPr>
              <a:xfrm>
                <a:off x="5601773" y="4418872"/>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08" name="Straight Connector 307"/>
              <p:cNvCxnSpPr/>
              <p:nvPr/>
            </p:nvCxnSpPr>
            <p:spPr>
              <a:xfrm>
                <a:off x="3702028" y="523765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09" name="Straight Connector 308"/>
              <p:cNvCxnSpPr/>
              <p:nvPr/>
            </p:nvCxnSpPr>
            <p:spPr>
              <a:xfrm>
                <a:off x="5144654" y="442086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0" name="Straight Connector 309"/>
              <p:cNvCxnSpPr/>
              <p:nvPr/>
            </p:nvCxnSpPr>
            <p:spPr>
              <a:xfrm>
                <a:off x="5007560" y="406212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1" name="Straight Connector 310"/>
              <p:cNvCxnSpPr/>
              <p:nvPr/>
            </p:nvCxnSpPr>
            <p:spPr>
              <a:xfrm>
                <a:off x="5912926" y="4179204"/>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2" name="Straight Connector 311"/>
              <p:cNvCxnSpPr/>
              <p:nvPr/>
            </p:nvCxnSpPr>
            <p:spPr>
              <a:xfrm>
                <a:off x="5530401" y="4099272"/>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3" name="Straight Connector 312"/>
              <p:cNvCxnSpPr/>
              <p:nvPr/>
            </p:nvCxnSpPr>
            <p:spPr>
              <a:xfrm>
                <a:off x="4808801" y="5017284"/>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4" name="Straight Connector 313"/>
              <p:cNvCxnSpPr/>
              <p:nvPr/>
            </p:nvCxnSpPr>
            <p:spPr>
              <a:xfrm>
                <a:off x="5608026" y="428593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5" name="Straight Connector 314"/>
              <p:cNvCxnSpPr/>
              <p:nvPr/>
            </p:nvCxnSpPr>
            <p:spPr>
              <a:xfrm>
                <a:off x="5264243" y="4804800"/>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6" name="Straight Connector 315"/>
              <p:cNvCxnSpPr/>
              <p:nvPr/>
            </p:nvCxnSpPr>
            <p:spPr>
              <a:xfrm>
                <a:off x="5996590" y="4914164"/>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7" name="Straight Connector 316"/>
              <p:cNvCxnSpPr/>
              <p:nvPr/>
            </p:nvCxnSpPr>
            <p:spPr>
              <a:xfrm>
                <a:off x="5825776" y="4533915"/>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8" name="Straight Connector 317"/>
              <p:cNvCxnSpPr/>
              <p:nvPr/>
            </p:nvCxnSpPr>
            <p:spPr>
              <a:xfrm>
                <a:off x="5978226" y="440076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9" name="Straight Connector 318"/>
              <p:cNvCxnSpPr/>
              <p:nvPr/>
            </p:nvCxnSpPr>
            <p:spPr>
              <a:xfrm>
                <a:off x="4996157" y="456453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20" name="Straight Connector 319"/>
              <p:cNvCxnSpPr/>
              <p:nvPr/>
            </p:nvCxnSpPr>
            <p:spPr>
              <a:xfrm>
                <a:off x="4996157" y="490907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21" name="Straight Connector 320"/>
              <p:cNvCxnSpPr/>
              <p:nvPr/>
            </p:nvCxnSpPr>
            <p:spPr>
              <a:xfrm>
                <a:off x="5602004" y="489999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22" name="Straight Connector 321"/>
              <p:cNvCxnSpPr/>
              <p:nvPr/>
            </p:nvCxnSpPr>
            <p:spPr>
              <a:xfrm>
                <a:off x="5835301" y="4797714"/>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23" name="Straight Connector 322"/>
              <p:cNvCxnSpPr/>
              <p:nvPr/>
            </p:nvCxnSpPr>
            <p:spPr>
              <a:xfrm>
                <a:off x="5449554" y="4675335"/>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24" name="Straight Connector 323"/>
              <p:cNvCxnSpPr/>
              <p:nvPr/>
            </p:nvCxnSpPr>
            <p:spPr>
              <a:xfrm>
                <a:off x="5841554" y="4664775"/>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25" name="Straight Connector 324"/>
              <p:cNvCxnSpPr/>
              <p:nvPr/>
            </p:nvCxnSpPr>
            <p:spPr>
              <a:xfrm>
                <a:off x="3925850" y="5341930"/>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26" name="Straight Connector 325"/>
              <p:cNvCxnSpPr/>
              <p:nvPr/>
            </p:nvCxnSpPr>
            <p:spPr>
              <a:xfrm>
                <a:off x="4078300" y="568387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27" name="Straight Connector 326"/>
              <p:cNvCxnSpPr/>
              <p:nvPr/>
            </p:nvCxnSpPr>
            <p:spPr>
              <a:xfrm>
                <a:off x="4311597" y="5581598"/>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28" name="Straight Connector 327"/>
              <p:cNvCxnSpPr/>
              <p:nvPr/>
            </p:nvCxnSpPr>
            <p:spPr>
              <a:xfrm>
                <a:off x="3925850" y="5459219"/>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29" name="Straight Connector 328"/>
              <p:cNvCxnSpPr/>
              <p:nvPr/>
            </p:nvCxnSpPr>
            <p:spPr>
              <a:xfrm>
                <a:off x="3854478" y="558359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30" name="Straight Connector 329"/>
              <p:cNvCxnSpPr/>
              <p:nvPr/>
            </p:nvCxnSpPr>
            <p:spPr>
              <a:xfrm>
                <a:off x="4213617" y="5239651"/>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31" name="Straight Connector 330"/>
              <p:cNvCxnSpPr/>
              <p:nvPr/>
            </p:nvCxnSpPr>
            <p:spPr>
              <a:xfrm>
                <a:off x="4622750" y="5341930"/>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32" name="Straight Connector 331"/>
              <p:cNvCxnSpPr/>
              <p:nvPr/>
            </p:nvCxnSpPr>
            <p:spPr>
              <a:xfrm>
                <a:off x="4856047" y="5239651"/>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33" name="Straight Connector 332"/>
              <p:cNvCxnSpPr/>
              <p:nvPr/>
            </p:nvCxnSpPr>
            <p:spPr>
              <a:xfrm>
                <a:off x="4470300" y="5117272"/>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34" name="Straight Connector 333"/>
              <p:cNvCxnSpPr/>
              <p:nvPr/>
            </p:nvCxnSpPr>
            <p:spPr>
              <a:xfrm>
                <a:off x="4317850" y="5448659"/>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35" name="Straight Connector 334"/>
              <p:cNvCxnSpPr/>
              <p:nvPr/>
            </p:nvCxnSpPr>
            <p:spPr>
              <a:xfrm>
                <a:off x="3974067" y="5924911"/>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36" name="Straight Connector 335"/>
              <p:cNvCxnSpPr/>
              <p:nvPr/>
            </p:nvCxnSpPr>
            <p:spPr>
              <a:xfrm>
                <a:off x="4921347" y="5801974"/>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37" name="Straight Connector 336"/>
              <p:cNvCxnSpPr/>
              <p:nvPr/>
            </p:nvCxnSpPr>
            <p:spPr>
              <a:xfrm>
                <a:off x="4535600" y="5679595"/>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38" name="Straight Connector 337"/>
              <p:cNvCxnSpPr/>
              <p:nvPr/>
            </p:nvCxnSpPr>
            <p:spPr>
              <a:xfrm>
                <a:off x="4744621" y="556230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39" name="Straight Connector 338"/>
              <p:cNvCxnSpPr/>
              <p:nvPr/>
            </p:nvCxnSpPr>
            <p:spPr>
              <a:xfrm>
                <a:off x="4858864" y="544620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40" name="Straight Connector 339"/>
              <p:cNvCxnSpPr/>
              <p:nvPr/>
            </p:nvCxnSpPr>
            <p:spPr>
              <a:xfrm>
                <a:off x="4927600" y="5669035"/>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41" name="Straight Connector 340"/>
              <p:cNvCxnSpPr/>
              <p:nvPr/>
            </p:nvCxnSpPr>
            <p:spPr>
              <a:xfrm>
                <a:off x="4311828" y="6020104"/>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42" name="Straight Connector 341"/>
              <p:cNvCxnSpPr/>
              <p:nvPr/>
            </p:nvCxnSpPr>
            <p:spPr>
              <a:xfrm>
                <a:off x="4545125" y="5917825"/>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43" name="Straight Connector 342"/>
              <p:cNvCxnSpPr/>
              <p:nvPr/>
            </p:nvCxnSpPr>
            <p:spPr>
              <a:xfrm>
                <a:off x="4159378" y="579544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44" name="Straight Connector 343"/>
              <p:cNvCxnSpPr/>
              <p:nvPr/>
            </p:nvCxnSpPr>
            <p:spPr>
              <a:xfrm>
                <a:off x="4551378" y="578488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45" name="Straight Connector 344"/>
              <p:cNvCxnSpPr/>
              <p:nvPr/>
            </p:nvCxnSpPr>
            <p:spPr>
              <a:xfrm>
                <a:off x="5383633" y="523765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46" name="Straight Connector 345"/>
              <p:cNvCxnSpPr/>
              <p:nvPr/>
            </p:nvCxnSpPr>
            <p:spPr>
              <a:xfrm>
                <a:off x="3670781" y="570173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47" name="Straight Connector 346"/>
              <p:cNvCxnSpPr/>
              <p:nvPr/>
            </p:nvCxnSpPr>
            <p:spPr>
              <a:xfrm>
                <a:off x="5769380" y="5477325"/>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48" name="Straight Connector 347"/>
              <p:cNvCxnSpPr/>
              <p:nvPr/>
            </p:nvCxnSpPr>
            <p:spPr>
              <a:xfrm>
                <a:off x="5383633" y="535494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49" name="Straight Connector 348"/>
              <p:cNvCxnSpPr/>
              <p:nvPr/>
            </p:nvCxnSpPr>
            <p:spPr>
              <a:xfrm>
                <a:off x="5312261" y="5479320"/>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0" name="Straight Connector 349"/>
              <p:cNvCxnSpPr/>
              <p:nvPr/>
            </p:nvCxnSpPr>
            <p:spPr>
              <a:xfrm>
                <a:off x="5175167" y="5120579"/>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1" name="Straight Connector 350"/>
              <p:cNvCxnSpPr/>
              <p:nvPr/>
            </p:nvCxnSpPr>
            <p:spPr>
              <a:xfrm>
                <a:off x="6080533" y="523765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2" name="Straight Connector 351"/>
              <p:cNvCxnSpPr/>
              <p:nvPr/>
            </p:nvCxnSpPr>
            <p:spPr>
              <a:xfrm>
                <a:off x="5698008" y="5157725"/>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3" name="Straight Connector 352"/>
              <p:cNvCxnSpPr/>
              <p:nvPr/>
            </p:nvCxnSpPr>
            <p:spPr>
              <a:xfrm>
                <a:off x="5431850" y="4998200"/>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4" name="Straight Connector 353"/>
              <p:cNvCxnSpPr/>
              <p:nvPr/>
            </p:nvCxnSpPr>
            <p:spPr>
              <a:xfrm>
                <a:off x="5775633" y="534438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5" name="Straight Connector 354"/>
              <p:cNvCxnSpPr/>
              <p:nvPr/>
            </p:nvCxnSpPr>
            <p:spPr>
              <a:xfrm>
                <a:off x="5431850" y="5820638"/>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6" name="Straight Connector 355"/>
              <p:cNvCxnSpPr/>
              <p:nvPr/>
            </p:nvCxnSpPr>
            <p:spPr>
              <a:xfrm>
                <a:off x="6164197" y="5930002"/>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7" name="Straight Connector 356"/>
              <p:cNvCxnSpPr/>
              <p:nvPr/>
            </p:nvCxnSpPr>
            <p:spPr>
              <a:xfrm>
                <a:off x="5993383" y="5575322"/>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8" name="Straight Connector 357"/>
              <p:cNvCxnSpPr/>
              <p:nvPr/>
            </p:nvCxnSpPr>
            <p:spPr>
              <a:xfrm>
                <a:off x="6145833" y="5459219"/>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9" name="Straight Connector 358"/>
              <p:cNvCxnSpPr/>
              <p:nvPr/>
            </p:nvCxnSpPr>
            <p:spPr>
              <a:xfrm>
                <a:off x="5163764" y="5605940"/>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60" name="Straight Connector 359"/>
              <p:cNvCxnSpPr/>
              <p:nvPr/>
            </p:nvCxnSpPr>
            <p:spPr>
              <a:xfrm>
                <a:off x="5163764" y="5924911"/>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61" name="Straight Connector 360"/>
              <p:cNvCxnSpPr/>
              <p:nvPr/>
            </p:nvCxnSpPr>
            <p:spPr>
              <a:xfrm>
                <a:off x="5769611" y="5915831"/>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62" name="Straight Connector 361"/>
              <p:cNvCxnSpPr/>
              <p:nvPr/>
            </p:nvCxnSpPr>
            <p:spPr>
              <a:xfrm>
                <a:off x="6002908" y="5813552"/>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63" name="Straight Connector 362"/>
              <p:cNvCxnSpPr/>
              <p:nvPr/>
            </p:nvCxnSpPr>
            <p:spPr>
              <a:xfrm>
                <a:off x="5617161" y="569117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64" name="Straight Connector 363"/>
              <p:cNvCxnSpPr/>
              <p:nvPr/>
            </p:nvCxnSpPr>
            <p:spPr>
              <a:xfrm>
                <a:off x="6009161" y="568061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65" name="Straight Connector 364"/>
              <p:cNvCxnSpPr/>
              <p:nvPr/>
            </p:nvCxnSpPr>
            <p:spPr>
              <a:xfrm>
                <a:off x="3928688" y="5117272"/>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66" name="Straight Connector 365"/>
              <p:cNvCxnSpPr/>
              <p:nvPr/>
            </p:nvCxnSpPr>
            <p:spPr>
              <a:xfrm>
                <a:off x="3458466" y="470044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368" name="Group 367"/>
            <p:cNvGrpSpPr/>
            <p:nvPr/>
          </p:nvGrpSpPr>
          <p:grpSpPr>
            <a:xfrm>
              <a:off x="2148721" y="3388504"/>
              <a:ext cx="5562178" cy="1971845"/>
              <a:chOff x="906919" y="4058819"/>
              <a:chExt cx="5562178" cy="1971845"/>
            </a:xfrm>
          </p:grpSpPr>
          <p:cxnSp>
            <p:nvCxnSpPr>
              <p:cNvPr id="369" name="Straight Connector 368"/>
              <p:cNvCxnSpPr/>
              <p:nvPr/>
            </p:nvCxnSpPr>
            <p:spPr>
              <a:xfrm>
                <a:off x="978291" y="429403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70" name="Straight Connector 369"/>
              <p:cNvCxnSpPr/>
              <p:nvPr/>
            </p:nvCxnSpPr>
            <p:spPr>
              <a:xfrm>
                <a:off x="1130741" y="4678599"/>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71" name="Straight Connector 370"/>
              <p:cNvCxnSpPr/>
              <p:nvPr/>
            </p:nvCxnSpPr>
            <p:spPr>
              <a:xfrm>
                <a:off x="1364038" y="4550751"/>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72" name="Straight Connector 371"/>
              <p:cNvCxnSpPr/>
              <p:nvPr/>
            </p:nvCxnSpPr>
            <p:spPr>
              <a:xfrm>
                <a:off x="978291" y="441132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73" name="Straight Connector 372"/>
              <p:cNvCxnSpPr/>
              <p:nvPr/>
            </p:nvCxnSpPr>
            <p:spPr>
              <a:xfrm>
                <a:off x="906919" y="455274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74" name="Straight Connector 373"/>
              <p:cNvCxnSpPr/>
              <p:nvPr/>
            </p:nvCxnSpPr>
            <p:spPr>
              <a:xfrm>
                <a:off x="1266058" y="4191758"/>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75" name="Straight Connector 374"/>
              <p:cNvCxnSpPr/>
              <p:nvPr/>
            </p:nvCxnSpPr>
            <p:spPr>
              <a:xfrm>
                <a:off x="1675191" y="429403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76" name="Straight Connector 375"/>
              <p:cNvCxnSpPr/>
              <p:nvPr/>
            </p:nvCxnSpPr>
            <p:spPr>
              <a:xfrm>
                <a:off x="1908488" y="4191758"/>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77" name="Straight Connector 376"/>
              <p:cNvCxnSpPr/>
              <p:nvPr/>
            </p:nvCxnSpPr>
            <p:spPr>
              <a:xfrm>
                <a:off x="1522741" y="4069379"/>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78" name="Straight Connector 377"/>
              <p:cNvCxnSpPr/>
              <p:nvPr/>
            </p:nvCxnSpPr>
            <p:spPr>
              <a:xfrm>
                <a:off x="1370291" y="440076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79" name="Straight Connector 378"/>
              <p:cNvCxnSpPr/>
              <p:nvPr/>
            </p:nvCxnSpPr>
            <p:spPr>
              <a:xfrm>
                <a:off x="1026508" y="491963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80" name="Straight Connector 379"/>
              <p:cNvCxnSpPr/>
              <p:nvPr/>
            </p:nvCxnSpPr>
            <p:spPr>
              <a:xfrm>
                <a:off x="1973788" y="479669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81" name="Straight Connector 380"/>
              <p:cNvCxnSpPr/>
              <p:nvPr/>
            </p:nvCxnSpPr>
            <p:spPr>
              <a:xfrm>
                <a:off x="1588041" y="467431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82" name="Straight Connector 381"/>
              <p:cNvCxnSpPr/>
              <p:nvPr/>
            </p:nvCxnSpPr>
            <p:spPr>
              <a:xfrm>
                <a:off x="1797062" y="4531459"/>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83" name="Straight Connector 382"/>
              <p:cNvCxnSpPr/>
              <p:nvPr/>
            </p:nvCxnSpPr>
            <p:spPr>
              <a:xfrm>
                <a:off x="1911305" y="4398310"/>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84" name="Straight Connector 383"/>
              <p:cNvCxnSpPr/>
              <p:nvPr/>
            </p:nvCxnSpPr>
            <p:spPr>
              <a:xfrm>
                <a:off x="1980041" y="466375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85" name="Straight Connector 384"/>
              <p:cNvCxnSpPr/>
              <p:nvPr/>
            </p:nvCxnSpPr>
            <p:spPr>
              <a:xfrm>
                <a:off x="1364269" y="501482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86" name="Straight Connector 385"/>
              <p:cNvCxnSpPr/>
              <p:nvPr/>
            </p:nvCxnSpPr>
            <p:spPr>
              <a:xfrm>
                <a:off x="1597566" y="491254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87" name="Straight Connector 386"/>
              <p:cNvCxnSpPr/>
              <p:nvPr/>
            </p:nvCxnSpPr>
            <p:spPr>
              <a:xfrm>
                <a:off x="1211819" y="4790168"/>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88" name="Straight Connector 387"/>
              <p:cNvCxnSpPr/>
              <p:nvPr/>
            </p:nvCxnSpPr>
            <p:spPr>
              <a:xfrm>
                <a:off x="1603819" y="4779608"/>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89" name="Straight Connector 388"/>
              <p:cNvCxnSpPr/>
              <p:nvPr/>
            </p:nvCxnSpPr>
            <p:spPr>
              <a:xfrm>
                <a:off x="2436074" y="4189764"/>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90" name="Straight Connector 389"/>
              <p:cNvCxnSpPr/>
              <p:nvPr/>
            </p:nvCxnSpPr>
            <p:spPr>
              <a:xfrm>
                <a:off x="2588524" y="454875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91" name="Straight Connector 390"/>
              <p:cNvCxnSpPr/>
              <p:nvPr/>
            </p:nvCxnSpPr>
            <p:spPr>
              <a:xfrm>
                <a:off x="2821821" y="4429432"/>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92" name="Straight Connector 391"/>
              <p:cNvCxnSpPr/>
              <p:nvPr/>
            </p:nvCxnSpPr>
            <p:spPr>
              <a:xfrm>
                <a:off x="2436074" y="430705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93" name="Straight Connector 392"/>
              <p:cNvCxnSpPr/>
              <p:nvPr/>
            </p:nvCxnSpPr>
            <p:spPr>
              <a:xfrm>
                <a:off x="2364702" y="443142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94" name="Straight Connector 393"/>
              <p:cNvCxnSpPr/>
              <p:nvPr/>
            </p:nvCxnSpPr>
            <p:spPr>
              <a:xfrm>
                <a:off x="2227608" y="407268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95" name="Straight Connector 394"/>
              <p:cNvCxnSpPr/>
              <p:nvPr/>
            </p:nvCxnSpPr>
            <p:spPr>
              <a:xfrm>
                <a:off x="3132974" y="4189764"/>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96" name="Straight Connector 395"/>
              <p:cNvCxnSpPr/>
              <p:nvPr/>
            </p:nvCxnSpPr>
            <p:spPr>
              <a:xfrm>
                <a:off x="2750449" y="4109832"/>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97" name="Straight Connector 396"/>
              <p:cNvCxnSpPr/>
              <p:nvPr/>
            </p:nvCxnSpPr>
            <p:spPr>
              <a:xfrm>
                <a:off x="2028849" y="5027844"/>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98" name="Straight Connector 397"/>
              <p:cNvCxnSpPr/>
              <p:nvPr/>
            </p:nvCxnSpPr>
            <p:spPr>
              <a:xfrm>
                <a:off x="2828074" y="429649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99" name="Straight Connector 398"/>
              <p:cNvCxnSpPr/>
              <p:nvPr/>
            </p:nvCxnSpPr>
            <p:spPr>
              <a:xfrm>
                <a:off x="2484291" y="4815360"/>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00" name="Straight Connector 399"/>
              <p:cNvCxnSpPr/>
              <p:nvPr/>
            </p:nvCxnSpPr>
            <p:spPr>
              <a:xfrm>
                <a:off x="3216638" y="4924724"/>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01" name="Straight Connector 400"/>
              <p:cNvCxnSpPr/>
              <p:nvPr/>
            </p:nvCxnSpPr>
            <p:spPr>
              <a:xfrm>
                <a:off x="3045824" y="4544475"/>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02" name="Straight Connector 401"/>
              <p:cNvCxnSpPr/>
              <p:nvPr/>
            </p:nvCxnSpPr>
            <p:spPr>
              <a:xfrm>
                <a:off x="3198274" y="441132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03" name="Straight Connector 402"/>
              <p:cNvCxnSpPr/>
              <p:nvPr/>
            </p:nvCxnSpPr>
            <p:spPr>
              <a:xfrm>
                <a:off x="2216205" y="457509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04" name="Straight Connector 403"/>
              <p:cNvCxnSpPr/>
              <p:nvPr/>
            </p:nvCxnSpPr>
            <p:spPr>
              <a:xfrm>
                <a:off x="2216205" y="491963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05" name="Straight Connector 404"/>
              <p:cNvCxnSpPr/>
              <p:nvPr/>
            </p:nvCxnSpPr>
            <p:spPr>
              <a:xfrm>
                <a:off x="2822052" y="491055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06" name="Straight Connector 405"/>
              <p:cNvCxnSpPr/>
              <p:nvPr/>
            </p:nvCxnSpPr>
            <p:spPr>
              <a:xfrm>
                <a:off x="3055349" y="4808274"/>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07" name="Straight Connector 406"/>
              <p:cNvCxnSpPr/>
              <p:nvPr/>
            </p:nvCxnSpPr>
            <p:spPr>
              <a:xfrm>
                <a:off x="2669602" y="4685895"/>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08" name="Straight Connector 407"/>
              <p:cNvCxnSpPr/>
              <p:nvPr/>
            </p:nvCxnSpPr>
            <p:spPr>
              <a:xfrm>
                <a:off x="3061602" y="4675335"/>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09" name="Straight Connector 408"/>
              <p:cNvCxnSpPr/>
              <p:nvPr/>
            </p:nvCxnSpPr>
            <p:spPr>
              <a:xfrm>
                <a:off x="1145898" y="5352490"/>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10" name="Straight Connector 409"/>
              <p:cNvCxnSpPr/>
              <p:nvPr/>
            </p:nvCxnSpPr>
            <p:spPr>
              <a:xfrm>
                <a:off x="1298348" y="569443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11" name="Straight Connector 410"/>
              <p:cNvCxnSpPr/>
              <p:nvPr/>
            </p:nvCxnSpPr>
            <p:spPr>
              <a:xfrm>
                <a:off x="1531645" y="5592158"/>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12" name="Straight Connector 411"/>
              <p:cNvCxnSpPr/>
              <p:nvPr/>
            </p:nvCxnSpPr>
            <p:spPr>
              <a:xfrm>
                <a:off x="1145898" y="5469779"/>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13" name="Straight Connector 412"/>
              <p:cNvCxnSpPr/>
              <p:nvPr/>
            </p:nvCxnSpPr>
            <p:spPr>
              <a:xfrm>
                <a:off x="1074526" y="559415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14" name="Straight Connector 413"/>
              <p:cNvCxnSpPr/>
              <p:nvPr/>
            </p:nvCxnSpPr>
            <p:spPr>
              <a:xfrm>
                <a:off x="1433665" y="5250211"/>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15" name="Straight Connector 414"/>
              <p:cNvCxnSpPr/>
              <p:nvPr/>
            </p:nvCxnSpPr>
            <p:spPr>
              <a:xfrm>
                <a:off x="1842798" y="5352490"/>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16" name="Straight Connector 415"/>
              <p:cNvCxnSpPr/>
              <p:nvPr/>
            </p:nvCxnSpPr>
            <p:spPr>
              <a:xfrm>
                <a:off x="2076095" y="5250211"/>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17" name="Straight Connector 416"/>
              <p:cNvCxnSpPr/>
              <p:nvPr/>
            </p:nvCxnSpPr>
            <p:spPr>
              <a:xfrm>
                <a:off x="1690348" y="5127832"/>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18" name="Straight Connector 417"/>
              <p:cNvCxnSpPr/>
              <p:nvPr/>
            </p:nvCxnSpPr>
            <p:spPr>
              <a:xfrm>
                <a:off x="1537898" y="5459219"/>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19" name="Straight Connector 418"/>
              <p:cNvCxnSpPr/>
              <p:nvPr/>
            </p:nvCxnSpPr>
            <p:spPr>
              <a:xfrm>
                <a:off x="1194115" y="5935471"/>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20" name="Straight Connector 419"/>
              <p:cNvCxnSpPr/>
              <p:nvPr/>
            </p:nvCxnSpPr>
            <p:spPr>
              <a:xfrm>
                <a:off x="2141395" y="5812534"/>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21" name="Straight Connector 420"/>
              <p:cNvCxnSpPr/>
              <p:nvPr/>
            </p:nvCxnSpPr>
            <p:spPr>
              <a:xfrm>
                <a:off x="1755648" y="5690155"/>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22" name="Straight Connector 421"/>
              <p:cNvCxnSpPr/>
              <p:nvPr/>
            </p:nvCxnSpPr>
            <p:spPr>
              <a:xfrm>
                <a:off x="1964669" y="557286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23" name="Straight Connector 422"/>
              <p:cNvCxnSpPr/>
              <p:nvPr/>
            </p:nvCxnSpPr>
            <p:spPr>
              <a:xfrm>
                <a:off x="2078912" y="545676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24" name="Straight Connector 423"/>
              <p:cNvCxnSpPr/>
              <p:nvPr/>
            </p:nvCxnSpPr>
            <p:spPr>
              <a:xfrm>
                <a:off x="2147648" y="5679595"/>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25" name="Straight Connector 424"/>
              <p:cNvCxnSpPr/>
              <p:nvPr/>
            </p:nvCxnSpPr>
            <p:spPr>
              <a:xfrm>
                <a:off x="1531876" y="6030664"/>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26" name="Straight Connector 425"/>
              <p:cNvCxnSpPr/>
              <p:nvPr/>
            </p:nvCxnSpPr>
            <p:spPr>
              <a:xfrm>
                <a:off x="1765173" y="5928385"/>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27" name="Straight Connector 426"/>
              <p:cNvCxnSpPr/>
              <p:nvPr/>
            </p:nvCxnSpPr>
            <p:spPr>
              <a:xfrm>
                <a:off x="1379426" y="580600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28" name="Straight Connector 427"/>
              <p:cNvCxnSpPr/>
              <p:nvPr/>
            </p:nvCxnSpPr>
            <p:spPr>
              <a:xfrm>
                <a:off x="1771426" y="579544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29" name="Straight Connector 428"/>
              <p:cNvCxnSpPr/>
              <p:nvPr/>
            </p:nvCxnSpPr>
            <p:spPr>
              <a:xfrm>
                <a:off x="2603681" y="524821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30" name="Straight Connector 429"/>
              <p:cNvCxnSpPr/>
              <p:nvPr/>
            </p:nvCxnSpPr>
            <p:spPr>
              <a:xfrm>
                <a:off x="2756131" y="5590164"/>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31" name="Straight Connector 430"/>
              <p:cNvCxnSpPr/>
              <p:nvPr/>
            </p:nvCxnSpPr>
            <p:spPr>
              <a:xfrm>
                <a:off x="2989428" y="5487885"/>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32" name="Straight Connector 431"/>
              <p:cNvCxnSpPr/>
              <p:nvPr/>
            </p:nvCxnSpPr>
            <p:spPr>
              <a:xfrm>
                <a:off x="2603681" y="536550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33" name="Straight Connector 432"/>
              <p:cNvCxnSpPr/>
              <p:nvPr/>
            </p:nvCxnSpPr>
            <p:spPr>
              <a:xfrm>
                <a:off x="2532309" y="5489880"/>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34" name="Straight Connector 433"/>
              <p:cNvCxnSpPr/>
              <p:nvPr/>
            </p:nvCxnSpPr>
            <p:spPr>
              <a:xfrm>
                <a:off x="2395215" y="5131139"/>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35" name="Straight Connector 434"/>
              <p:cNvCxnSpPr/>
              <p:nvPr/>
            </p:nvCxnSpPr>
            <p:spPr>
              <a:xfrm>
                <a:off x="3300581" y="524821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36" name="Straight Connector 435"/>
              <p:cNvCxnSpPr/>
              <p:nvPr/>
            </p:nvCxnSpPr>
            <p:spPr>
              <a:xfrm>
                <a:off x="2918056" y="5168285"/>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37" name="Straight Connector 436"/>
              <p:cNvCxnSpPr/>
              <p:nvPr/>
            </p:nvCxnSpPr>
            <p:spPr>
              <a:xfrm>
                <a:off x="2651898" y="5008760"/>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38" name="Straight Connector 437"/>
              <p:cNvCxnSpPr/>
              <p:nvPr/>
            </p:nvCxnSpPr>
            <p:spPr>
              <a:xfrm>
                <a:off x="2995681" y="535494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39" name="Straight Connector 438"/>
              <p:cNvCxnSpPr/>
              <p:nvPr/>
            </p:nvCxnSpPr>
            <p:spPr>
              <a:xfrm>
                <a:off x="2651898" y="5831198"/>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40" name="Straight Connector 439"/>
              <p:cNvCxnSpPr/>
              <p:nvPr/>
            </p:nvCxnSpPr>
            <p:spPr>
              <a:xfrm>
                <a:off x="3384245" y="5940562"/>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41" name="Straight Connector 440"/>
              <p:cNvCxnSpPr/>
              <p:nvPr/>
            </p:nvCxnSpPr>
            <p:spPr>
              <a:xfrm>
                <a:off x="3213431" y="5585882"/>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42" name="Straight Connector 441"/>
              <p:cNvCxnSpPr/>
              <p:nvPr/>
            </p:nvCxnSpPr>
            <p:spPr>
              <a:xfrm>
                <a:off x="3365881" y="5469779"/>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43" name="Straight Connector 442"/>
              <p:cNvCxnSpPr/>
              <p:nvPr/>
            </p:nvCxnSpPr>
            <p:spPr>
              <a:xfrm>
                <a:off x="2383812" y="5616500"/>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44" name="Straight Connector 443"/>
              <p:cNvCxnSpPr/>
              <p:nvPr/>
            </p:nvCxnSpPr>
            <p:spPr>
              <a:xfrm>
                <a:off x="2383812" y="5935471"/>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45" name="Straight Connector 444"/>
              <p:cNvCxnSpPr/>
              <p:nvPr/>
            </p:nvCxnSpPr>
            <p:spPr>
              <a:xfrm>
                <a:off x="2989659" y="5926391"/>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46" name="Straight Connector 445"/>
              <p:cNvCxnSpPr/>
              <p:nvPr/>
            </p:nvCxnSpPr>
            <p:spPr>
              <a:xfrm>
                <a:off x="3222956" y="5824112"/>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47" name="Straight Connector 446"/>
              <p:cNvCxnSpPr/>
              <p:nvPr/>
            </p:nvCxnSpPr>
            <p:spPr>
              <a:xfrm>
                <a:off x="2837209" y="570173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48" name="Straight Connector 447"/>
              <p:cNvCxnSpPr/>
              <p:nvPr/>
            </p:nvCxnSpPr>
            <p:spPr>
              <a:xfrm>
                <a:off x="3229209" y="569117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49" name="Straight Connector 448"/>
              <p:cNvCxnSpPr/>
              <p:nvPr/>
            </p:nvCxnSpPr>
            <p:spPr>
              <a:xfrm>
                <a:off x="1148736" y="5127832"/>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50" name="Straight Connector 449"/>
              <p:cNvCxnSpPr/>
              <p:nvPr/>
            </p:nvCxnSpPr>
            <p:spPr>
              <a:xfrm>
                <a:off x="3758243" y="428347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51" name="Straight Connector 450"/>
              <p:cNvCxnSpPr/>
              <p:nvPr/>
            </p:nvCxnSpPr>
            <p:spPr>
              <a:xfrm>
                <a:off x="3910693" y="4668039"/>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52" name="Straight Connector 451"/>
              <p:cNvCxnSpPr/>
              <p:nvPr/>
            </p:nvCxnSpPr>
            <p:spPr>
              <a:xfrm>
                <a:off x="4143990" y="4540191"/>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53" name="Straight Connector 452"/>
              <p:cNvCxnSpPr/>
              <p:nvPr/>
            </p:nvCxnSpPr>
            <p:spPr>
              <a:xfrm>
                <a:off x="3758243" y="440076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54" name="Straight Connector 453"/>
              <p:cNvCxnSpPr/>
              <p:nvPr/>
            </p:nvCxnSpPr>
            <p:spPr>
              <a:xfrm>
                <a:off x="3686871" y="454218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55" name="Straight Connector 454"/>
              <p:cNvCxnSpPr/>
              <p:nvPr/>
            </p:nvCxnSpPr>
            <p:spPr>
              <a:xfrm>
                <a:off x="4046010" y="4181198"/>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56" name="Straight Connector 455"/>
              <p:cNvCxnSpPr/>
              <p:nvPr/>
            </p:nvCxnSpPr>
            <p:spPr>
              <a:xfrm>
                <a:off x="4455143" y="428347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57" name="Straight Connector 456"/>
              <p:cNvCxnSpPr/>
              <p:nvPr/>
            </p:nvCxnSpPr>
            <p:spPr>
              <a:xfrm>
                <a:off x="4688440" y="4181198"/>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58" name="Straight Connector 457"/>
              <p:cNvCxnSpPr/>
              <p:nvPr/>
            </p:nvCxnSpPr>
            <p:spPr>
              <a:xfrm>
                <a:off x="4302693" y="4058819"/>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59" name="Straight Connector 458"/>
              <p:cNvCxnSpPr/>
              <p:nvPr/>
            </p:nvCxnSpPr>
            <p:spPr>
              <a:xfrm>
                <a:off x="4150243" y="439020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60" name="Straight Connector 459"/>
              <p:cNvCxnSpPr/>
              <p:nvPr/>
            </p:nvCxnSpPr>
            <p:spPr>
              <a:xfrm>
                <a:off x="3806460" y="490907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61" name="Straight Connector 460"/>
              <p:cNvCxnSpPr/>
              <p:nvPr/>
            </p:nvCxnSpPr>
            <p:spPr>
              <a:xfrm>
                <a:off x="4753740" y="478613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62" name="Straight Connector 461"/>
              <p:cNvCxnSpPr/>
              <p:nvPr/>
            </p:nvCxnSpPr>
            <p:spPr>
              <a:xfrm>
                <a:off x="4367993" y="466375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63" name="Straight Connector 462"/>
              <p:cNvCxnSpPr/>
              <p:nvPr/>
            </p:nvCxnSpPr>
            <p:spPr>
              <a:xfrm>
                <a:off x="4577014" y="4520899"/>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64" name="Straight Connector 463"/>
              <p:cNvCxnSpPr/>
              <p:nvPr/>
            </p:nvCxnSpPr>
            <p:spPr>
              <a:xfrm>
                <a:off x="4691257" y="4387750"/>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65" name="Straight Connector 464"/>
              <p:cNvCxnSpPr/>
              <p:nvPr/>
            </p:nvCxnSpPr>
            <p:spPr>
              <a:xfrm>
                <a:off x="4759993" y="465319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66" name="Straight Connector 465"/>
              <p:cNvCxnSpPr/>
              <p:nvPr/>
            </p:nvCxnSpPr>
            <p:spPr>
              <a:xfrm>
                <a:off x="4144221" y="500426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67" name="Straight Connector 466"/>
              <p:cNvCxnSpPr/>
              <p:nvPr/>
            </p:nvCxnSpPr>
            <p:spPr>
              <a:xfrm>
                <a:off x="4377518" y="490198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68" name="Straight Connector 467"/>
              <p:cNvCxnSpPr/>
              <p:nvPr/>
            </p:nvCxnSpPr>
            <p:spPr>
              <a:xfrm>
                <a:off x="3991771" y="4779608"/>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69" name="Straight Connector 468"/>
              <p:cNvCxnSpPr/>
              <p:nvPr/>
            </p:nvCxnSpPr>
            <p:spPr>
              <a:xfrm>
                <a:off x="3536695" y="5027844"/>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70" name="Straight Connector 469"/>
              <p:cNvCxnSpPr/>
              <p:nvPr/>
            </p:nvCxnSpPr>
            <p:spPr>
              <a:xfrm>
                <a:off x="5216026" y="4179204"/>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71" name="Straight Connector 470"/>
              <p:cNvCxnSpPr/>
              <p:nvPr/>
            </p:nvCxnSpPr>
            <p:spPr>
              <a:xfrm>
                <a:off x="5368476" y="453819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72" name="Straight Connector 471"/>
              <p:cNvCxnSpPr/>
              <p:nvPr/>
            </p:nvCxnSpPr>
            <p:spPr>
              <a:xfrm>
                <a:off x="5601773" y="4418872"/>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73" name="Straight Connector 472"/>
              <p:cNvCxnSpPr/>
              <p:nvPr/>
            </p:nvCxnSpPr>
            <p:spPr>
              <a:xfrm>
                <a:off x="3702028" y="523765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74" name="Straight Connector 473"/>
              <p:cNvCxnSpPr/>
              <p:nvPr/>
            </p:nvCxnSpPr>
            <p:spPr>
              <a:xfrm>
                <a:off x="5144654" y="442086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75" name="Straight Connector 474"/>
              <p:cNvCxnSpPr/>
              <p:nvPr/>
            </p:nvCxnSpPr>
            <p:spPr>
              <a:xfrm>
                <a:off x="5007560" y="406212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76" name="Straight Connector 475"/>
              <p:cNvCxnSpPr/>
              <p:nvPr/>
            </p:nvCxnSpPr>
            <p:spPr>
              <a:xfrm>
                <a:off x="5912926" y="4179204"/>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77" name="Straight Connector 476"/>
              <p:cNvCxnSpPr/>
              <p:nvPr/>
            </p:nvCxnSpPr>
            <p:spPr>
              <a:xfrm>
                <a:off x="5530401" y="4099272"/>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78" name="Straight Connector 477"/>
              <p:cNvCxnSpPr/>
              <p:nvPr/>
            </p:nvCxnSpPr>
            <p:spPr>
              <a:xfrm>
                <a:off x="4808801" y="5017284"/>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79" name="Straight Connector 478"/>
              <p:cNvCxnSpPr/>
              <p:nvPr/>
            </p:nvCxnSpPr>
            <p:spPr>
              <a:xfrm>
                <a:off x="5608026" y="428593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80" name="Straight Connector 479"/>
              <p:cNvCxnSpPr/>
              <p:nvPr/>
            </p:nvCxnSpPr>
            <p:spPr>
              <a:xfrm>
                <a:off x="5264243" y="4804800"/>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81" name="Straight Connector 480"/>
              <p:cNvCxnSpPr/>
              <p:nvPr/>
            </p:nvCxnSpPr>
            <p:spPr>
              <a:xfrm>
                <a:off x="5996590" y="4914164"/>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82" name="Straight Connector 481"/>
              <p:cNvCxnSpPr/>
              <p:nvPr/>
            </p:nvCxnSpPr>
            <p:spPr>
              <a:xfrm>
                <a:off x="5825776" y="4533915"/>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83" name="Straight Connector 482"/>
              <p:cNvCxnSpPr/>
              <p:nvPr/>
            </p:nvCxnSpPr>
            <p:spPr>
              <a:xfrm>
                <a:off x="5978226" y="440076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84" name="Straight Connector 483"/>
              <p:cNvCxnSpPr/>
              <p:nvPr/>
            </p:nvCxnSpPr>
            <p:spPr>
              <a:xfrm>
                <a:off x="4996157" y="456453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85" name="Straight Connector 484"/>
              <p:cNvCxnSpPr/>
              <p:nvPr/>
            </p:nvCxnSpPr>
            <p:spPr>
              <a:xfrm>
                <a:off x="4996157" y="490907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86" name="Straight Connector 485"/>
              <p:cNvCxnSpPr/>
              <p:nvPr/>
            </p:nvCxnSpPr>
            <p:spPr>
              <a:xfrm>
                <a:off x="5602004" y="489999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87" name="Straight Connector 486"/>
              <p:cNvCxnSpPr/>
              <p:nvPr/>
            </p:nvCxnSpPr>
            <p:spPr>
              <a:xfrm>
                <a:off x="5835301" y="4797714"/>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88" name="Straight Connector 487"/>
              <p:cNvCxnSpPr/>
              <p:nvPr/>
            </p:nvCxnSpPr>
            <p:spPr>
              <a:xfrm>
                <a:off x="5449554" y="4675335"/>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89" name="Straight Connector 488"/>
              <p:cNvCxnSpPr/>
              <p:nvPr/>
            </p:nvCxnSpPr>
            <p:spPr>
              <a:xfrm>
                <a:off x="5841554" y="4664775"/>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90" name="Straight Connector 489"/>
              <p:cNvCxnSpPr/>
              <p:nvPr/>
            </p:nvCxnSpPr>
            <p:spPr>
              <a:xfrm>
                <a:off x="3925850" y="5341930"/>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91" name="Straight Connector 490"/>
              <p:cNvCxnSpPr/>
              <p:nvPr/>
            </p:nvCxnSpPr>
            <p:spPr>
              <a:xfrm>
                <a:off x="4078300" y="568387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92" name="Straight Connector 491"/>
              <p:cNvCxnSpPr/>
              <p:nvPr/>
            </p:nvCxnSpPr>
            <p:spPr>
              <a:xfrm>
                <a:off x="4311597" y="5581598"/>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93" name="Straight Connector 492"/>
              <p:cNvCxnSpPr/>
              <p:nvPr/>
            </p:nvCxnSpPr>
            <p:spPr>
              <a:xfrm>
                <a:off x="3925850" y="5459219"/>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94" name="Straight Connector 493"/>
              <p:cNvCxnSpPr/>
              <p:nvPr/>
            </p:nvCxnSpPr>
            <p:spPr>
              <a:xfrm>
                <a:off x="3854478" y="558359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95" name="Straight Connector 494"/>
              <p:cNvCxnSpPr/>
              <p:nvPr/>
            </p:nvCxnSpPr>
            <p:spPr>
              <a:xfrm>
                <a:off x="4213617" y="5239651"/>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96" name="Straight Connector 495"/>
              <p:cNvCxnSpPr/>
              <p:nvPr/>
            </p:nvCxnSpPr>
            <p:spPr>
              <a:xfrm>
                <a:off x="4622750" y="5341930"/>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97" name="Straight Connector 496"/>
              <p:cNvCxnSpPr/>
              <p:nvPr/>
            </p:nvCxnSpPr>
            <p:spPr>
              <a:xfrm>
                <a:off x="4856047" y="5239651"/>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98" name="Straight Connector 497"/>
              <p:cNvCxnSpPr/>
              <p:nvPr/>
            </p:nvCxnSpPr>
            <p:spPr>
              <a:xfrm>
                <a:off x="4470300" y="5117272"/>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99" name="Straight Connector 498"/>
              <p:cNvCxnSpPr/>
              <p:nvPr/>
            </p:nvCxnSpPr>
            <p:spPr>
              <a:xfrm>
                <a:off x="4317850" y="5448659"/>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00" name="Straight Connector 499"/>
              <p:cNvCxnSpPr/>
              <p:nvPr/>
            </p:nvCxnSpPr>
            <p:spPr>
              <a:xfrm>
                <a:off x="3974067" y="5924911"/>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01" name="Straight Connector 500"/>
              <p:cNvCxnSpPr/>
              <p:nvPr/>
            </p:nvCxnSpPr>
            <p:spPr>
              <a:xfrm>
                <a:off x="4921347" y="5801974"/>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02" name="Straight Connector 501"/>
              <p:cNvCxnSpPr/>
              <p:nvPr/>
            </p:nvCxnSpPr>
            <p:spPr>
              <a:xfrm>
                <a:off x="4535600" y="5679595"/>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03" name="Straight Connector 502"/>
              <p:cNvCxnSpPr/>
              <p:nvPr/>
            </p:nvCxnSpPr>
            <p:spPr>
              <a:xfrm>
                <a:off x="4744621" y="556230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04" name="Straight Connector 503"/>
              <p:cNvCxnSpPr/>
              <p:nvPr/>
            </p:nvCxnSpPr>
            <p:spPr>
              <a:xfrm>
                <a:off x="4858864" y="544620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05" name="Straight Connector 504"/>
              <p:cNvCxnSpPr/>
              <p:nvPr/>
            </p:nvCxnSpPr>
            <p:spPr>
              <a:xfrm>
                <a:off x="4927600" y="5669035"/>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06" name="Straight Connector 505"/>
              <p:cNvCxnSpPr/>
              <p:nvPr/>
            </p:nvCxnSpPr>
            <p:spPr>
              <a:xfrm>
                <a:off x="4311828" y="6020104"/>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07" name="Straight Connector 506"/>
              <p:cNvCxnSpPr/>
              <p:nvPr/>
            </p:nvCxnSpPr>
            <p:spPr>
              <a:xfrm>
                <a:off x="4545125" y="5917825"/>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08" name="Straight Connector 507"/>
              <p:cNvCxnSpPr/>
              <p:nvPr/>
            </p:nvCxnSpPr>
            <p:spPr>
              <a:xfrm>
                <a:off x="4159378" y="579544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09" name="Straight Connector 508"/>
              <p:cNvCxnSpPr/>
              <p:nvPr/>
            </p:nvCxnSpPr>
            <p:spPr>
              <a:xfrm>
                <a:off x="4551378" y="578488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10" name="Straight Connector 509"/>
              <p:cNvCxnSpPr/>
              <p:nvPr/>
            </p:nvCxnSpPr>
            <p:spPr>
              <a:xfrm>
                <a:off x="5383633" y="523765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11" name="Straight Connector 510"/>
              <p:cNvCxnSpPr/>
              <p:nvPr/>
            </p:nvCxnSpPr>
            <p:spPr>
              <a:xfrm>
                <a:off x="3670781" y="570173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12" name="Straight Connector 511"/>
              <p:cNvCxnSpPr/>
              <p:nvPr/>
            </p:nvCxnSpPr>
            <p:spPr>
              <a:xfrm>
                <a:off x="5769380" y="5477325"/>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13" name="Straight Connector 512"/>
              <p:cNvCxnSpPr/>
              <p:nvPr/>
            </p:nvCxnSpPr>
            <p:spPr>
              <a:xfrm>
                <a:off x="5383633" y="535494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14" name="Straight Connector 513"/>
              <p:cNvCxnSpPr/>
              <p:nvPr/>
            </p:nvCxnSpPr>
            <p:spPr>
              <a:xfrm>
                <a:off x="5312261" y="5479320"/>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15" name="Straight Connector 514"/>
              <p:cNvCxnSpPr/>
              <p:nvPr/>
            </p:nvCxnSpPr>
            <p:spPr>
              <a:xfrm>
                <a:off x="5175167" y="5120579"/>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16" name="Straight Connector 515"/>
              <p:cNvCxnSpPr/>
              <p:nvPr/>
            </p:nvCxnSpPr>
            <p:spPr>
              <a:xfrm>
                <a:off x="6080533" y="523765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17" name="Straight Connector 516"/>
              <p:cNvCxnSpPr/>
              <p:nvPr/>
            </p:nvCxnSpPr>
            <p:spPr>
              <a:xfrm>
                <a:off x="5698008" y="5157725"/>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18" name="Straight Connector 517"/>
              <p:cNvCxnSpPr/>
              <p:nvPr/>
            </p:nvCxnSpPr>
            <p:spPr>
              <a:xfrm>
                <a:off x="5431850" y="4998200"/>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19" name="Straight Connector 518"/>
              <p:cNvCxnSpPr/>
              <p:nvPr/>
            </p:nvCxnSpPr>
            <p:spPr>
              <a:xfrm>
                <a:off x="5775633" y="534438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20" name="Straight Connector 519"/>
              <p:cNvCxnSpPr/>
              <p:nvPr/>
            </p:nvCxnSpPr>
            <p:spPr>
              <a:xfrm>
                <a:off x="5431850" y="5820638"/>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21" name="Straight Connector 520"/>
              <p:cNvCxnSpPr/>
              <p:nvPr/>
            </p:nvCxnSpPr>
            <p:spPr>
              <a:xfrm>
                <a:off x="6164197" y="5930002"/>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22" name="Straight Connector 521"/>
              <p:cNvCxnSpPr/>
              <p:nvPr/>
            </p:nvCxnSpPr>
            <p:spPr>
              <a:xfrm>
                <a:off x="5993383" y="5575322"/>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23" name="Straight Connector 522"/>
              <p:cNvCxnSpPr/>
              <p:nvPr/>
            </p:nvCxnSpPr>
            <p:spPr>
              <a:xfrm>
                <a:off x="6145833" y="5459219"/>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24" name="Straight Connector 523"/>
              <p:cNvCxnSpPr/>
              <p:nvPr/>
            </p:nvCxnSpPr>
            <p:spPr>
              <a:xfrm>
                <a:off x="5163764" y="5605940"/>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25" name="Straight Connector 524"/>
              <p:cNvCxnSpPr/>
              <p:nvPr/>
            </p:nvCxnSpPr>
            <p:spPr>
              <a:xfrm>
                <a:off x="5163764" y="5924911"/>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26" name="Straight Connector 525"/>
              <p:cNvCxnSpPr/>
              <p:nvPr/>
            </p:nvCxnSpPr>
            <p:spPr>
              <a:xfrm>
                <a:off x="5769611" y="5915831"/>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27" name="Straight Connector 526"/>
              <p:cNvCxnSpPr/>
              <p:nvPr/>
            </p:nvCxnSpPr>
            <p:spPr>
              <a:xfrm>
                <a:off x="6002908" y="5813552"/>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28" name="Straight Connector 527"/>
              <p:cNvCxnSpPr/>
              <p:nvPr/>
            </p:nvCxnSpPr>
            <p:spPr>
              <a:xfrm>
                <a:off x="5617161" y="569117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29" name="Straight Connector 528"/>
              <p:cNvCxnSpPr/>
              <p:nvPr/>
            </p:nvCxnSpPr>
            <p:spPr>
              <a:xfrm>
                <a:off x="6009161" y="568061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30" name="Straight Connector 529"/>
              <p:cNvCxnSpPr/>
              <p:nvPr/>
            </p:nvCxnSpPr>
            <p:spPr>
              <a:xfrm>
                <a:off x="3928688" y="5117272"/>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31" name="Straight Connector 530"/>
              <p:cNvCxnSpPr/>
              <p:nvPr/>
            </p:nvCxnSpPr>
            <p:spPr>
              <a:xfrm>
                <a:off x="3458466" y="470044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7" name="Group 6"/>
            <p:cNvGrpSpPr/>
            <p:nvPr/>
          </p:nvGrpSpPr>
          <p:grpSpPr>
            <a:xfrm>
              <a:off x="1872011" y="3501238"/>
              <a:ext cx="5562178" cy="1971845"/>
              <a:chOff x="1853932" y="3649937"/>
              <a:chExt cx="5562178" cy="1971845"/>
            </a:xfrm>
          </p:grpSpPr>
          <p:cxnSp>
            <p:nvCxnSpPr>
              <p:cNvPr id="38" name="Straight Connector 37"/>
              <p:cNvCxnSpPr/>
              <p:nvPr/>
            </p:nvCxnSpPr>
            <p:spPr>
              <a:xfrm>
                <a:off x="1925304" y="3885155"/>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p:nvCxnSpPr>
            <p:spPr>
              <a:xfrm>
                <a:off x="2077754" y="4269717"/>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p:nvCxnSpPr>
            <p:spPr>
              <a:xfrm>
                <a:off x="2311051" y="4141869"/>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1925304" y="4002444"/>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p:nvCxnSpPr>
            <p:spPr>
              <a:xfrm>
                <a:off x="1853932" y="4143864"/>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2213071" y="3782876"/>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5" name="Straight Connector 44"/>
              <p:cNvCxnSpPr/>
              <p:nvPr/>
            </p:nvCxnSpPr>
            <p:spPr>
              <a:xfrm>
                <a:off x="2622204" y="3885155"/>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p:nvCxnSpPr>
            <p:spPr>
              <a:xfrm>
                <a:off x="2855501" y="3782876"/>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7" name="Straight Connector 46"/>
              <p:cNvCxnSpPr/>
              <p:nvPr/>
            </p:nvCxnSpPr>
            <p:spPr>
              <a:xfrm>
                <a:off x="2469754" y="3660497"/>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p:nvCxnSpPr>
            <p:spPr>
              <a:xfrm>
                <a:off x="2317304" y="3991884"/>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p:nvCxnSpPr>
            <p:spPr>
              <a:xfrm>
                <a:off x="1973521" y="4510751"/>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0" name="Straight Connector 49"/>
              <p:cNvCxnSpPr/>
              <p:nvPr/>
            </p:nvCxnSpPr>
            <p:spPr>
              <a:xfrm>
                <a:off x="2920801" y="4387814"/>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a:xfrm>
                <a:off x="2535054" y="4265435"/>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p:nvCxnSpPr>
            <p:spPr>
              <a:xfrm>
                <a:off x="2744075" y="4122577"/>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3" name="Straight Connector 52"/>
              <p:cNvCxnSpPr/>
              <p:nvPr/>
            </p:nvCxnSpPr>
            <p:spPr>
              <a:xfrm>
                <a:off x="2858318" y="3989428"/>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4" name="Straight Connector 53"/>
              <p:cNvCxnSpPr/>
              <p:nvPr/>
            </p:nvCxnSpPr>
            <p:spPr>
              <a:xfrm>
                <a:off x="2927054" y="4254875"/>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p:nvCxnSpPr>
            <p:spPr>
              <a:xfrm>
                <a:off x="2311282" y="4605944"/>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6" name="Straight Connector 55"/>
              <p:cNvCxnSpPr/>
              <p:nvPr/>
            </p:nvCxnSpPr>
            <p:spPr>
              <a:xfrm>
                <a:off x="2544579" y="4503665"/>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7" name="Straight Connector 56"/>
              <p:cNvCxnSpPr/>
              <p:nvPr/>
            </p:nvCxnSpPr>
            <p:spPr>
              <a:xfrm>
                <a:off x="2158832" y="4381286"/>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8" name="Straight Connector 57"/>
              <p:cNvCxnSpPr/>
              <p:nvPr/>
            </p:nvCxnSpPr>
            <p:spPr>
              <a:xfrm>
                <a:off x="2550832" y="4370726"/>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a:off x="3383087" y="3780882"/>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0" name="Straight Connector 59"/>
              <p:cNvCxnSpPr/>
              <p:nvPr/>
            </p:nvCxnSpPr>
            <p:spPr>
              <a:xfrm>
                <a:off x="3535537" y="4139875"/>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1" name="Straight Connector 60"/>
              <p:cNvCxnSpPr/>
              <p:nvPr/>
            </p:nvCxnSpPr>
            <p:spPr>
              <a:xfrm>
                <a:off x="3768834" y="4020550"/>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2" name="Straight Connector 61"/>
              <p:cNvCxnSpPr/>
              <p:nvPr/>
            </p:nvCxnSpPr>
            <p:spPr>
              <a:xfrm>
                <a:off x="3383087" y="3898171"/>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3" name="Straight Connector 62"/>
              <p:cNvCxnSpPr/>
              <p:nvPr/>
            </p:nvCxnSpPr>
            <p:spPr>
              <a:xfrm>
                <a:off x="3311715" y="4022545"/>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4" name="Straight Connector 63"/>
              <p:cNvCxnSpPr/>
              <p:nvPr/>
            </p:nvCxnSpPr>
            <p:spPr>
              <a:xfrm>
                <a:off x="3174621" y="3663804"/>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5" name="Straight Connector 64"/>
              <p:cNvCxnSpPr/>
              <p:nvPr/>
            </p:nvCxnSpPr>
            <p:spPr>
              <a:xfrm>
                <a:off x="4079987" y="3780882"/>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6" name="Straight Connector 65"/>
              <p:cNvCxnSpPr/>
              <p:nvPr/>
            </p:nvCxnSpPr>
            <p:spPr>
              <a:xfrm>
                <a:off x="3697462" y="3700950"/>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7" name="Straight Connector 66"/>
              <p:cNvCxnSpPr/>
              <p:nvPr/>
            </p:nvCxnSpPr>
            <p:spPr>
              <a:xfrm>
                <a:off x="2975862" y="4618962"/>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8" name="Straight Connector 67"/>
              <p:cNvCxnSpPr/>
              <p:nvPr/>
            </p:nvCxnSpPr>
            <p:spPr>
              <a:xfrm>
                <a:off x="3775087" y="3887611"/>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9" name="Straight Connector 68"/>
              <p:cNvCxnSpPr/>
              <p:nvPr/>
            </p:nvCxnSpPr>
            <p:spPr>
              <a:xfrm>
                <a:off x="3431304" y="4406478"/>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70" name="Straight Connector 69"/>
              <p:cNvCxnSpPr/>
              <p:nvPr/>
            </p:nvCxnSpPr>
            <p:spPr>
              <a:xfrm>
                <a:off x="4163651" y="4515842"/>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71" name="Straight Connector 70"/>
              <p:cNvCxnSpPr/>
              <p:nvPr/>
            </p:nvCxnSpPr>
            <p:spPr>
              <a:xfrm>
                <a:off x="3992837" y="4135593"/>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72" name="Straight Connector 71"/>
              <p:cNvCxnSpPr/>
              <p:nvPr/>
            </p:nvCxnSpPr>
            <p:spPr>
              <a:xfrm>
                <a:off x="4145287" y="4002444"/>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73" name="Straight Connector 72"/>
              <p:cNvCxnSpPr/>
              <p:nvPr/>
            </p:nvCxnSpPr>
            <p:spPr>
              <a:xfrm>
                <a:off x="3163218" y="4166211"/>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74" name="Straight Connector 73"/>
              <p:cNvCxnSpPr/>
              <p:nvPr/>
            </p:nvCxnSpPr>
            <p:spPr>
              <a:xfrm>
                <a:off x="3163218" y="4510751"/>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75" name="Straight Connector 74"/>
              <p:cNvCxnSpPr/>
              <p:nvPr/>
            </p:nvCxnSpPr>
            <p:spPr>
              <a:xfrm>
                <a:off x="3769065" y="4501671"/>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76" name="Straight Connector 75"/>
              <p:cNvCxnSpPr/>
              <p:nvPr/>
            </p:nvCxnSpPr>
            <p:spPr>
              <a:xfrm>
                <a:off x="4002362" y="4399392"/>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77" name="Straight Connector 76"/>
              <p:cNvCxnSpPr/>
              <p:nvPr/>
            </p:nvCxnSpPr>
            <p:spPr>
              <a:xfrm>
                <a:off x="3616615" y="4277013"/>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78" name="Straight Connector 77"/>
              <p:cNvCxnSpPr/>
              <p:nvPr/>
            </p:nvCxnSpPr>
            <p:spPr>
              <a:xfrm>
                <a:off x="4008615" y="4266453"/>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79" name="Straight Connector 78"/>
              <p:cNvCxnSpPr/>
              <p:nvPr/>
            </p:nvCxnSpPr>
            <p:spPr>
              <a:xfrm>
                <a:off x="2092911" y="4943608"/>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80" name="Straight Connector 79"/>
              <p:cNvCxnSpPr/>
              <p:nvPr/>
            </p:nvCxnSpPr>
            <p:spPr>
              <a:xfrm>
                <a:off x="2245361" y="5285555"/>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81" name="Straight Connector 80"/>
              <p:cNvCxnSpPr/>
              <p:nvPr/>
            </p:nvCxnSpPr>
            <p:spPr>
              <a:xfrm>
                <a:off x="2478658" y="5183276"/>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82" name="Straight Connector 81"/>
              <p:cNvCxnSpPr/>
              <p:nvPr/>
            </p:nvCxnSpPr>
            <p:spPr>
              <a:xfrm>
                <a:off x="2092911" y="5060897"/>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83" name="Straight Connector 82"/>
              <p:cNvCxnSpPr/>
              <p:nvPr/>
            </p:nvCxnSpPr>
            <p:spPr>
              <a:xfrm>
                <a:off x="2021539" y="5185271"/>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84" name="Straight Connector 83"/>
              <p:cNvCxnSpPr/>
              <p:nvPr/>
            </p:nvCxnSpPr>
            <p:spPr>
              <a:xfrm>
                <a:off x="2380678" y="4841329"/>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85" name="Straight Connector 84"/>
              <p:cNvCxnSpPr/>
              <p:nvPr/>
            </p:nvCxnSpPr>
            <p:spPr>
              <a:xfrm>
                <a:off x="2789811" y="4943608"/>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86" name="Straight Connector 85"/>
              <p:cNvCxnSpPr/>
              <p:nvPr/>
            </p:nvCxnSpPr>
            <p:spPr>
              <a:xfrm>
                <a:off x="3023108" y="4841329"/>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87" name="Straight Connector 86"/>
              <p:cNvCxnSpPr/>
              <p:nvPr/>
            </p:nvCxnSpPr>
            <p:spPr>
              <a:xfrm>
                <a:off x="2637361" y="4718950"/>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88" name="Straight Connector 87"/>
              <p:cNvCxnSpPr/>
              <p:nvPr/>
            </p:nvCxnSpPr>
            <p:spPr>
              <a:xfrm>
                <a:off x="2484911" y="5050337"/>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89" name="Straight Connector 88"/>
              <p:cNvCxnSpPr/>
              <p:nvPr/>
            </p:nvCxnSpPr>
            <p:spPr>
              <a:xfrm>
                <a:off x="2141128" y="5526589"/>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90" name="Straight Connector 89"/>
              <p:cNvCxnSpPr/>
              <p:nvPr/>
            </p:nvCxnSpPr>
            <p:spPr>
              <a:xfrm>
                <a:off x="3088408" y="5403652"/>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91" name="Straight Connector 90"/>
              <p:cNvCxnSpPr/>
              <p:nvPr/>
            </p:nvCxnSpPr>
            <p:spPr>
              <a:xfrm>
                <a:off x="2702661" y="5281273"/>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92" name="Straight Connector 91"/>
              <p:cNvCxnSpPr/>
              <p:nvPr/>
            </p:nvCxnSpPr>
            <p:spPr>
              <a:xfrm>
                <a:off x="2911682" y="5163984"/>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93" name="Straight Connector 92"/>
              <p:cNvCxnSpPr/>
              <p:nvPr/>
            </p:nvCxnSpPr>
            <p:spPr>
              <a:xfrm>
                <a:off x="3025925" y="5047881"/>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94" name="Straight Connector 93"/>
              <p:cNvCxnSpPr/>
              <p:nvPr/>
            </p:nvCxnSpPr>
            <p:spPr>
              <a:xfrm>
                <a:off x="3094661" y="5270713"/>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95" name="Straight Connector 94"/>
              <p:cNvCxnSpPr/>
              <p:nvPr/>
            </p:nvCxnSpPr>
            <p:spPr>
              <a:xfrm>
                <a:off x="2478889" y="5621782"/>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96" name="Straight Connector 95"/>
              <p:cNvCxnSpPr/>
              <p:nvPr/>
            </p:nvCxnSpPr>
            <p:spPr>
              <a:xfrm>
                <a:off x="2712186" y="5519503"/>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97" name="Straight Connector 96"/>
              <p:cNvCxnSpPr/>
              <p:nvPr/>
            </p:nvCxnSpPr>
            <p:spPr>
              <a:xfrm>
                <a:off x="2326439" y="5397124"/>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98" name="Straight Connector 97"/>
              <p:cNvCxnSpPr/>
              <p:nvPr/>
            </p:nvCxnSpPr>
            <p:spPr>
              <a:xfrm>
                <a:off x="2718439" y="5386564"/>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99" name="Straight Connector 98"/>
              <p:cNvCxnSpPr/>
              <p:nvPr/>
            </p:nvCxnSpPr>
            <p:spPr>
              <a:xfrm>
                <a:off x="3550694" y="4839335"/>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00" name="Straight Connector 99"/>
              <p:cNvCxnSpPr/>
              <p:nvPr/>
            </p:nvCxnSpPr>
            <p:spPr>
              <a:xfrm>
                <a:off x="3703144" y="5181282"/>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01" name="Straight Connector 100"/>
              <p:cNvCxnSpPr/>
              <p:nvPr/>
            </p:nvCxnSpPr>
            <p:spPr>
              <a:xfrm>
                <a:off x="3936441" y="5079003"/>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02" name="Straight Connector 101"/>
              <p:cNvCxnSpPr/>
              <p:nvPr/>
            </p:nvCxnSpPr>
            <p:spPr>
              <a:xfrm>
                <a:off x="3550694" y="4956624"/>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03" name="Straight Connector 102"/>
              <p:cNvCxnSpPr/>
              <p:nvPr/>
            </p:nvCxnSpPr>
            <p:spPr>
              <a:xfrm>
                <a:off x="3479322" y="5080998"/>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04" name="Straight Connector 103"/>
              <p:cNvCxnSpPr/>
              <p:nvPr/>
            </p:nvCxnSpPr>
            <p:spPr>
              <a:xfrm>
                <a:off x="3342228" y="4722257"/>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05" name="Straight Connector 104"/>
              <p:cNvCxnSpPr/>
              <p:nvPr/>
            </p:nvCxnSpPr>
            <p:spPr>
              <a:xfrm>
                <a:off x="4247594" y="4839335"/>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06" name="Straight Connector 105"/>
              <p:cNvCxnSpPr/>
              <p:nvPr/>
            </p:nvCxnSpPr>
            <p:spPr>
              <a:xfrm>
                <a:off x="3865069" y="4759403"/>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07" name="Straight Connector 106"/>
              <p:cNvCxnSpPr/>
              <p:nvPr/>
            </p:nvCxnSpPr>
            <p:spPr>
              <a:xfrm>
                <a:off x="3598911" y="4599878"/>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08" name="Straight Connector 107"/>
              <p:cNvCxnSpPr/>
              <p:nvPr/>
            </p:nvCxnSpPr>
            <p:spPr>
              <a:xfrm>
                <a:off x="3942694" y="4946064"/>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09" name="Straight Connector 108"/>
              <p:cNvCxnSpPr/>
              <p:nvPr/>
            </p:nvCxnSpPr>
            <p:spPr>
              <a:xfrm>
                <a:off x="3598911" y="5422316"/>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10" name="Straight Connector 109"/>
              <p:cNvCxnSpPr/>
              <p:nvPr/>
            </p:nvCxnSpPr>
            <p:spPr>
              <a:xfrm>
                <a:off x="4331258" y="5531680"/>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11" name="Straight Connector 110"/>
              <p:cNvCxnSpPr/>
              <p:nvPr/>
            </p:nvCxnSpPr>
            <p:spPr>
              <a:xfrm>
                <a:off x="4160444" y="5177000"/>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12" name="Straight Connector 111"/>
              <p:cNvCxnSpPr/>
              <p:nvPr/>
            </p:nvCxnSpPr>
            <p:spPr>
              <a:xfrm>
                <a:off x="4312894" y="5060897"/>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p:cNvCxnSpPr/>
              <p:nvPr/>
            </p:nvCxnSpPr>
            <p:spPr>
              <a:xfrm>
                <a:off x="3330825" y="5207618"/>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p:cNvCxnSpPr/>
              <p:nvPr/>
            </p:nvCxnSpPr>
            <p:spPr>
              <a:xfrm>
                <a:off x="3330825" y="5526589"/>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p:cNvCxnSpPr/>
              <p:nvPr/>
            </p:nvCxnSpPr>
            <p:spPr>
              <a:xfrm>
                <a:off x="3936672" y="5517509"/>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16" name="Straight Connector 115"/>
              <p:cNvCxnSpPr/>
              <p:nvPr/>
            </p:nvCxnSpPr>
            <p:spPr>
              <a:xfrm>
                <a:off x="4169969" y="5415230"/>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p:cNvCxnSpPr/>
              <p:nvPr/>
            </p:nvCxnSpPr>
            <p:spPr>
              <a:xfrm>
                <a:off x="3784222" y="5292851"/>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18" name="Straight Connector 117"/>
              <p:cNvCxnSpPr/>
              <p:nvPr/>
            </p:nvCxnSpPr>
            <p:spPr>
              <a:xfrm>
                <a:off x="4176222" y="5282291"/>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19" name="Straight Connector 118"/>
              <p:cNvCxnSpPr/>
              <p:nvPr/>
            </p:nvCxnSpPr>
            <p:spPr>
              <a:xfrm>
                <a:off x="2095749" y="4718950"/>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p:cNvCxnSpPr/>
              <p:nvPr/>
            </p:nvCxnSpPr>
            <p:spPr>
              <a:xfrm>
                <a:off x="4705256" y="3874595"/>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p:cNvCxnSpPr/>
              <p:nvPr/>
            </p:nvCxnSpPr>
            <p:spPr>
              <a:xfrm>
                <a:off x="4857706" y="4259157"/>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22" name="Straight Connector 121"/>
              <p:cNvCxnSpPr/>
              <p:nvPr/>
            </p:nvCxnSpPr>
            <p:spPr>
              <a:xfrm>
                <a:off x="5091003" y="4131309"/>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p:cNvCxnSpPr/>
              <p:nvPr/>
            </p:nvCxnSpPr>
            <p:spPr>
              <a:xfrm>
                <a:off x="4705256" y="3991884"/>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24" name="Straight Connector 123"/>
              <p:cNvCxnSpPr/>
              <p:nvPr/>
            </p:nvCxnSpPr>
            <p:spPr>
              <a:xfrm>
                <a:off x="4633884" y="4133304"/>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25" name="Straight Connector 124"/>
              <p:cNvCxnSpPr/>
              <p:nvPr/>
            </p:nvCxnSpPr>
            <p:spPr>
              <a:xfrm>
                <a:off x="4993023" y="3772316"/>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26" name="Straight Connector 125"/>
              <p:cNvCxnSpPr/>
              <p:nvPr/>
            </p:nvCxnSpPr>
            <p:spPr>
              <a:xfrm>
                <a:off x="5402156" y="3874595"/>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27" name="Straight Connector 126"/>
              <p:cNvCxnSpPr/>
              <p:nvPr/>
            </p:nvCxnSpPr>
            <p:spPr>
              <a:xfrm>
                <a:off x="5635453" y="3772316"/>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28" name="Straight Connector 127"/>
              <p:cNvCxnSpPr/>
              <p:nvPr/>
            </p:nvCxnSpPr>
            <p:spPr>
              <a:xfrm>
                <a:off x="5249706" y="3649937"/>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29" name="Straight Connector 128"/>
              <p:cNvCxnSpPr/>
              <p:nvPr/>
            </p:nvCxnSpPr>
            <p:spPr>
              <a:xfrm>
                <a:off x="5097256" y="3981324"/>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30" name="Straight Connector 129"/>
              <p:cNvCxnSpPr/>
              <p:nvPr/>
            </p:nvCxnSpPr>
            <p:spPr>
              <a:xfrm>
                <a:off x="4753473" y="4500191"/>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31" name="Straight Connector 130"/>
              <p:cNvCxnSpPr/>
              <p:nvPr/>
            </p:nvCxnSpPr>
            <p:spPr>
              <a:xfrm>
                <a:off x="5700753" y="4377254"/>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32" name="Straight Connector 131"/>
              <p:cNvCxnSpPr/>
              <p:nvPr/>
            </p:nvCxnSpPr>
            <p:spPr>
              <a:xfrm>
                <a:off x="5315006" y="4254875"/>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33" name="Straight Connector 132"/>
              <p:cNvCxnSpPr/>
              <p:nvPr/>
            </p:nvCxnSpPr>
            <p:spPr>
              <a:xfrm>
                <a:off x="5524027" y="4112017"/>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34" name="Straight Connector 133"/>
              <p:cNvCxnSpPr/>
              <p:nvPr/>
            </p:nvCxnSpPr>
            <p:spPr>
              <a:xfrm>
                <a:off x="5638270" y="3978868"/>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35" name="Straight Connector 134"/>
              <p:cNvCxnSpPr/>
              <p:nvPr/>
            </p:nvCxnSpPr>
            <p:spPr>
              <a:xfrm>
                <a:off x="5707006" y="4244315"/>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36" name="Straight Connector 135"/>
              <p:cNvCxnSpPr/>
              <p:nvPr/>
            </p:nvCxnSpPr>
            <p:spPr>
              <a:xfrm>
                <a:off x="5091234" y="4595384"/>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37" name="Straight Connector 136"/>
              <p:cNvCxnSpPr/>
              <p:nvPr/>
            </p:nvCxnSpPr>
            <p:spPr>
              <a:xfrm>
                <a:off x="5324531" y="4493105"/>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38" name="Straight Connector 137"/>
              <p:cNvCxnSpPr/>
              <p:nvPr/>
            </p:nvCxnSpPr>
            <p:spPr>
              <a:xfrm>
                <a:off x="4938784" y="4370726"/>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39" name="Straight Connector 138"/>
              <p:cNvCxnSpPr/>
              <p:nvPr/>
            </p:nvCxnSpPr>
            <p:spPr>
              <a:xfrm>
                <a:off x="4483708" y="4618962"/>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40" name="Straight Connector 139"/>
              <p:cNvCxnSpPr/>
              <p:nvPr/>
            </p:nvCxnSpPr>
            <p:spPr>
              <a:xfrm>
                <a:off x="6163039" y="3770322"/>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41" name="Straight Connector 140"/>
              <p:cNvCxnSpPr/>
              <p:nvPr/>
            </p:nvCxnSpPr>
            <p:spPr>
              <a:xfrm>
                <a:off x="6315489" y="4129315"/>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42" name="Straight Connector 141"/>
              <p:cNvCxnSpPr/>
              <p:nvPr/>
            </p:nvCxnSpPr>
            <p:spPr>
              <a:xfrm>
                <a:off x="6548786" y="4009990"/>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p:cNvCxnSpPr/>
              <p:nvPr/>
            </p:nvCxnSpPr>
            <p:spPr>
              <a:xfrm>
                <a:off x="4649041" y="4828775"/>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p:cNvCxnSpPr/>
              <p:nvPr/>
            </p:nvCxnSpPr>
            <p:spPr>
              <a:xfrm>
                <a:off x="6091667" y="4011985"/>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45" name="Straight Connector 144"/>
              <p:cNvCxnSpPr/>
              <p:nvPr/>
            </p:nvCxnSpPr>
            <p:spPr>
              <a:xfrm>
                <a:off x="5954573" y="3653244"/>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46" name="Straight Connector 145"/>
              <p:cNvCxnSpPr/>
              <p:nvPr/>
            </p:nvCxnSpPr>
            <p:spPr>
              <a:xfrm>
                <a:off x="6859939" y="3770322"/>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47" name="Straight Connector 146"/>
              <p:cNvCxnSpPr/>
              <p:nvPr/>
            </p:nvCxnSpPr>
            <p:spPr>
              <a:xfrm>
                <a:off x="6477414" y="3690390"/>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48" name="Straight Connector 147"/>
              <p:cNvCxnSpPr/>
              <p:nvPr/>
            </p:nvCxnSpPr>
            <p:spPr>
              <a:xfrm>
                <a:off x="5755814" y="4608402"/>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49" name="Straight Connector 148"/>
              <p:cNvCxnSpPr/>
              <p:nvPr/>
            </p:nvCxnSpPr>
            <p:spPr>
              <a:xfrm>
                <a:off x="6555039" y="3877051"/>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50" name="Straight Connector 149"/>
              <p:cNvCxnSpPr/>
              <p:nvPr/>
            </p:nvCxnSpPr>
            <p:spPr>
              <a:xfrm>
                <a:off x="6211256" y="4395918"/>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51" name="Straight Connector 150"/>
              <p:cNvCxnSpPr/>
              <p:nvPr/>
            </p:nvCxnSpPr>
            <p:spPr>
              <a:xfrm>
                <a:off x="6943603" y="4505282"/>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52" name="Straight Connector 151"/>
              <p:cNvCxnSpPr/>
              <p:nvPr/>
            </p:nvCxnSpPr>
            <p:spPr>
              <a:xfrm>
                <a:off x="6772789" y="4125033"/>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53" name="Straight Connector 152"/>
              <p:cNvCxnSpPr/>
              <p:nvPr/>
            </p:nvCxnSpPr>
            <p:spPr>
              <a:xfrm>
                <a:off x="6925239" y="3991884"/>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54" name="Straight Connector 153"/>
              <p:cNvCxnSpPr/>
              <p:nvPr/>
            </p:nvCxnSpPr>
            <p:spPr>
              <a:xfrm>
                <a:off x="5943170" y="4155651"/>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55" name="Straight Connector 154"/>
              <p:cNvCxnSpPr/>
              <p:nvPr/>
            </p:nvCxnSpPr>
            <p:spPr>
              <a:xfrm>
                <a:off x="5943170" y="4500191"/>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56" name="Straight Connector 155"/>
              <p:cNvCxnSpPr/>
              <p:nvPr/>
            </p:nvCxnSpPr>
            <p:spPr>
              <a:xfrm>
                <a:off x="6549017" y="4491111"/>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57" name="Straight Connector 156"/>
              <p:cNvCxnSpPr/>
              <p:nvPr/>
            </p:nvCxnSpPr>
            <p:spPr>
              <a:xfrm>
                <a:off x="6782314" y="4388832"/>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58" name="Straight Connector 157"/>
              <p:cNvCxnSpPr/>
              <p:nvPr/>
            </p:nvCxnSpPr>
            <p:spPr>
              <a:xfrm>
                <a:off x="6396567" y="4266453"/>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59" name="Straight Connector 158"/>
              <p:cNvCxnSpPr/>
              <p:nvPr/>
            </p:nvCxnSpPr>
            <p:spPr>
              <a:xfrm>
                <a:off x="6788567" y="4255893"/>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60" name="Straight Connector 159"/>
              <p:cNvCxnSpPr/>
              <p:nvPr/>
            </p:nvCxnSpPr>
            <p:spPr>
              <a:xfrm>
                <a:off x="4872863" y="4933048"/>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61" name="Straight Connector 160"/>
              <p:cNvCxnSpPr/>
              <p:nvPr/>
            </p:nvCxnSpPr>
            <p:spPr>
              <a:xfrm>
                <a:off x="5025313" y="5274995"/>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62" name="Straight Connector 161"/>
              <p:cNvCxnSpPr/>
              <p:nvPr/>
            </p:nvCxnSpPr>
            <p:spPr>
              <a:xfrm>
                <a:off x="5258610" y="5172716"/>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63" name="Straight Connector 162"/>
              <p:cNvCxnSpPr/>
              <p:nvPr/>
            </p:nvCxnSpPr>
            <p:spPr>
              <a:xfrm>
                <a:off x="4872863" y="5050337"/>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64" name="Straight Connector 163"/>
              <p:cNvCxnSpPr/>
              <p:nvPr/>
            </p:nvCxnSpPr>
            <p:spPr>
              <a:xfrm>
                <a:off x="4801491" y="5174711"/>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65" name="Straight Connector 164"/>
              <p:cNvCxnSpPr/>
              <p:nvPr/>
            </p:nvCxnSpPr>
            <p:spPr>
              <a:xfrm>
                <a:off x="5160630" y="4830769"/>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66" name="Straight Connector 165"/>
              <p:cNvCxnSpPr/>
              <p:nvPr/>
            </p:nvCxnSpPr>
            <p:spPr>
              <a:xfrm>
                <a:off x="5569763" y="4933048"/>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67" name="Straight Connector 166"/>
              <p:cNvCxnSpPr/>
              <p:nvPr/>
            </p:nvCxnSpPr>
            <p:spPr>
              <a:xfrm>
                <a:off x="5803060" y="4830769"/>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68" name="Straight Connector 167"/>
              <p:cNvCxnSpPr/>
              <p:nvPr/>
            </p:nvCxnSpPr>
            <p:spPr>
              <a:xfrm>
                <a:off x="5417313" y="4708390"/>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69" name="Straight Connector 168"/>
              <p:cNvCxnSpPr/>
              <p:nvPr/>
            </p:nvCxnSpPr>
            <p:spPr>
              <a:xfrm>
                <a:off x="5264863" y="5039777"/>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0" name="Straight Connector 169"/>
              <p:cNvCxnSpPr/>
              <p:nvPr/>
            </p:nvCxnSpPr>
            <p:spPr>
              <a:xfrm>
                <a:off x="4921080" y="5516029"/>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1" name="Straight Connector 170"/>
              <p:cNvCxnSpPr/>
              <p:nvPr/>
            </p:nvCxnSpPr>
            <p:spPr>
              <a:xfrm>
                <a:off x="5868360" y="5393092"/>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2" name="Straight Connector 171"/>
              <p:cNvCxnSpPr/>
              <p:nvPr/>
            </p:nvCxnSpPr>
            <p:spPr>
              <a:xfrm>
                <a:off x="5482613" y="5270713"/>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3" name="Straight Connector 172"/>
              <p:cNvCxnSpPr/>
              <p:nvPr/>
            </p:nvCxnSpPr>
            <p:spPr>
              <a:xfrm>
                <a:off x="5691634" y="5153424"/>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4" name="Straight Connector 173"/>
              <p:cNvCxnSpPr/>
              <p:nvPr/>
            </p:nvCxnSpPr>
            <p:spPr>
              <a:xfrm>
                <a:off x="5805877" y="5037321"/>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5" name="Straight Connector 174"/>
              <p:cNvCxnSpPr/>
              <p:nvPr/>
            </p:nvCxnSpPr>
            <p:spPr>
              <a:xfrm>
                <a:off x="5874613" y="5260153"/>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6" name="Straight Connector 175"/>
              <p:cNvCxnSpPr/>
              <p:nvPr/>
            </p:nvCxnSpPr>
            <p:spPr>
              <a:xfrm>
                <a:off x="5258841" y="5611222"/>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7" name="Straight Connector 176"/>
              <p:cNvCxnSpPr/>
              <p:nvPr/>
            </p:nvCxnSpPr>
            <p:spPr>
              <a:xfrm>
                <a:off x="5492138" y="5508943"/>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8" name="Straight Connector 177"/>
              <p:cNvCxnSpPr/>
              <p:nvPr/>
            </p:nvCxnSpPr>
            <p:spPr>
              <a:xfrm>
                <a:off x="5106391" y="5386564"/>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9" name="Straight Connector 178"/>
              <p:cNvCxnSpPr/>
              <p:nvPr/>
            </p:nvCxnSpPr>
            <p:spPr>
              <a:xfrm>
                <a:off x="5498391" y="5376004"/>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0" name="Straight Connector 179"/>
              <p:cNvCxnSpPr/>
              <p:nvPr/>
            </p:nvCxnSpPr>
            <p:spPr>
              <a:xfrm>
                <a:off x="6330646" y="4828775"/>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1" name="Straight Connector 180"/>
              <p:cNvCxnSpPr/>
              <p:nvPr/>
            </p:nvCxnSpPr>
            <p:spPr>
              <a:xfrm>
                <a:off x="4617794" y="5292851"/>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2" name="Straight Connector 181"/>
              <p:cNvCxnSpPr/>
              <p:nvPr/>
            </p:nvCxnSpPr>
            <p:spPr>
              <a:xfrm>
                <a:off x="6716393" y="5068443"/>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3" name="Straight Connector 182"/>
              <p:cNvCxnSpPr/>
              <p:nvPr/>
            </p:nvCxnSpPr>
            <p:spPr>
              <a:xfrm>
                <a:off x="6330646" y="4946064"/>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4" name="Straight Connector 183"/>
              <p:cNvCxnSpPr/>
              <p:nvPr/>
            </p:nvCxnSpPr>
            <p:spPr>
              <a:xfrm>
                <a:off x="6259274" y="5070438"/>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5" name="Straight Connector 184"/>
              <p:cNvCxnSpPr/>
              <p:nvPr/>
            </p:nvCxnSpPr>
            <p:spPr>
              <a:xfrm>
                <a:off x="6122180" y="4711697"/>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6" name="Straight Connector 185"/>
              <p:cNvCxnSpPr/>
              <p:nvPr/>
            </p:nvCxnSpPr>
            <p:spPr>
              <a:xfrm>
                <a:off x="7027546" y="4828775"/>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7" name="Straight Connector 186"/>
              <p:cNvCxnSpPr/>
              <p:nvPr/>
            </p:nvCxnSpPr>
            <p:spPr>
              <a:xfrm>
                <a:off x="6645021" y="4748843"/>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8" name="Straight Connector 187"/>
              <p:cNvCxnSpPr/>
              <p:nvPr/>
            </p:nvCxnSpPr>
            <p:spPr>
              <a:xfrm>
                <a:off x="6378863" y="4589318"/>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9" name="Straight Connector 188"/>
              <p:cNvCxnSpPr/>
              <p:nvPr/>
            </p:nvCxnSpPr>
            <p:spPr>
              <a:xfrm>
                <a:off x="6722646" y="4935504"/>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90" name="Straight Connector 189"/>
              <p:cNvCxnSpPr/>
              <p:nvPr/>
            </p:nvCxnSpPr>
            <p:spPr>
              <a:xfrm>
                <a:off x="6378863" y="5411756"/>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91" name="Straight Connector 190"/>
              <p:cNvCxnSpPr/>
              <p:nvPr/>
            </p:nvCxnSpPr>
            <p:spPr>
              <a:xfrm>
                <a:off x="7111210" y="5521120"/>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92" name="Straight Connector 191"/>
              <p:cNvCxnSpPr/>
              <p:nvPr/>
            </p:nvCxnSpPr>
            <p:spPr>
              <a:xfrm>
                <a:off x="6940396" y="5166440"/>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93" name="Straight Connector 192"/>
              <p:cNvCxnSpPr/>
              <p:nvPr/>
            </p:nvCxnSpPr>
            <p:spPr>
              <a:xfrm>
                <a:off x="7092846" y="5050337"/>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94" name="Straight Connector 193"/>
              <p:cNvCxnSpPr/>
              <p:nvPr/>
            </p:nvCxnSpPr>
            <p:spPr>
              <a:xfrm>
                <a:off x="6110777" y="5197058"/>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95" name="Straight Connector 194"/>
              <p:cNvCxnSpPr/>
              <p:nvPr/>
            </p:nvCxnSpPr>
            <p:spPr>
              <a:xfrm>
                <a:off x="6110777" y="5516029"/>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96" name="Straight Connector 195"/>
              <p:cNvCxnSpPr/>
              <p:nvPr/>
            </p:nvCxnSpPr>
            <p:spPr>
              <a:xfrm>
                <a:off x="6716624" y="5506949"/>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97" name="Straight Connector 196"/>
              <p:cNvCxnSpPr/>
              <p:nvPr/>
            </p:nvCxnSpPr>
            <p:spPr>
              <a:xfrm>
                <a:off x="6949921" y="5404670"/>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98" name="Straight Connector 197"/>
              <p:cNvCxnSpPr/>
              <p:nvPr/>
            </p:nvCxnSpPr>
            <p:spPr>
              <a:xfrm>
                <a:off x="6564174" y="5282291"/>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99" name="Straight Connector 198"/>
              <p:cNvCxnSpPr/>
              <p:nvPr/>
            </p:nvCxnSpPr>
            <p:spPr>
              <a:xfrm>
                <a:off x="6956174" y="5271731"/>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00" name="Straight Connector 199"/>
              <p:cNvCxnSpPr/>
              <p:nvPr/>
            </p:nvCxnSpPr>
            <p:spPr>
              <a:xfrm>
                <a:off x="4875701" y="4708390"/>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01" name="Straight Connector 200"/>
              <p:cNvCxnSpPr/>
              <p:nvPr/>
            </p:nvCxnSpPr>
            <p:spPr>
              <a:xfrm>
                <a:off x="4405479" y="4291561"/>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
          <p:nvSpPr>
            <p:cNvPr id="532" name="TextBox 26"/>
            <p:cNvSpPr txBox="1">
              <a:spLocks noChangeArrowheads="1"/>
            </p:cNvSpPr>
            <p:nvPr/>
          </p:nvSpPr>
          <p:spPr bwMode="auto">
            <a:xfrm>
              <a:off x="100796" y="3985359"/>
              <a:ext cx="1762021" cy="83099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dirty="0"/>
                <a:t>sequencing</a:t>
              </a:r>
            </a:p>
            <a:p>
              <a:pPr eaLnBrk="1" hangingPunct="1"/>
              <a:r>
                <a:rPr lang="en-US" dirty="0"/>
                <a:t>reads</a:t>
              </a:r>
            </a:p>
          </p:txBody>
        </p:sp>
      </p:grpSp>
      <p:grpSp>
        <p:nvGrpSpPr>
          <p:cNvPr id="2" name="Group 1"/>
          <p:cNvGrpSpPr/>
          <p:nvPr/>
        </p:nvGrpSpPr>
        <p:grpSpPr>
          <a:xfrm>
            <a:off x="339332" y="1579980"/>
            <a:ext cx="8434916" cy="1241208"/>
            <a:chOff x="100796" y="1579980"/>
            <a:chExt cx="8434916" cy="1241208"/>
          </a:xfrm>
        </p:grpSpPr>
        <p:pic>
          <p:nvPicPr>
            <p:cNvPr id="26628" name="Picture 11" descr="Picture 2.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5122142" y="-1464259"/>
              <a:ext cx="280288" cy="654685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6637" name="TextBox 24"/>
            <p:cNvSpPr txBox="1">
              <a:spLocks noChangeArrowheads="1"/>
            </p:cNvSpPr>
            <p:nvPr/>
          </p:nvSpPr>
          <p:spPr bwMode="auto">
            <a:xfrm>
              <a:off x="100796" y="1579980"/>
              <a:ext cx="1965603"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dirty="0"/>
                <a:t>chromosome</a:t>
              </a:r>
            </a:p>
          </p:txBody>
        </p:sp>
        <p:sp>
          <p:nvSpPr>
            <p:cNvPr id="9" name="Down Arrow 8"/>
            <p:cNvSpPr/>
            <p:nvPr/>
          </p:nvSpPr>
          <p:spPr>
            <a:xfrm>
              <a:off x="4920706" y="2369457"/>
              <a:ext cx="339295" cy="451731"/>
            </a:xfrm>
            <a:prstGeom prst="downArrow">
              <a:avLst/>
            </a:prstGeom>
            <a:solidFill>
              <a:schemeClr val="accent5">
                <a:lumMod val="20000"/>
                <a:lumOff val="80000"/>
              </a:schemeClr>
            </a:solidFill>
            <a:ln>
              <a:solidFill>
                <a:schemeClr val="accent5">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0002011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xit" presetSubtype="10" fill="hold" nodeType="clickEffect">
                                  <p:stCondLst>
                                    <p:cond delay="0"/>
                                  </p:stCondLst>
                                  <p:childTnLst>
                                    <p:animEffect transition="out" filter="blinds(horizontal)">
                                      <p:cBhvr>
                                        <p:cTn id="10" dur="500"/>
                                        <p:tgtEl>
                                          <p:spTgt spid="2"/>
                                        </p:tgtEl>
                                      </p:cBhvr>
                                    </p:animEffect>
                                    <p:set>
                                      <p:cBhvr>
                                        <p:cTn id="11" dur="1" fill="hold">
                                          <p:stCondLst>
                                            <p:cond delay="4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BioNano</a:t>
            </a:r>
            <a:r>
              <a:rPr lang="en-US" dirty="0"/>
              <a:t> – running on </a:t>
            </a:r>
            <a:r>
              <a:rPr lang="en-US" dirty="0" err="1"/>
              <a:t>Saphyr</a:t>
            </a:r>
            <a:endParaRPr lang="en-US" dirty="0"/>
          </a:p>
        </p:txBody>
      </p:sp>
      <p:sp>
        <p:nvSpPr>
          <p:cNvPr id="4" name="Slide Number Placeholder 3"/>
          <p:cNvSpPr>
            <a:spLocks noGrp="1"/>
          </p:cNvSpPr>
          <p:nvPr>
            <p:ph type="sldNum" sz="quarter" idx="12"/>
          </p:nvPr>
        </p:nvSpPr>
        <p:spPr/>
        <p:txBody>
          <a:bodyPr/>
          <a:lstStyle/>
          <a:p>
            <a:fld id="{9DA039C4-C5F2-1743-BB7A-5D831266C61E}" type="slidenum">
              <a:rPr lang="en-US" smtClean="0"/>
              <a:t>30</a:t>
            </a:fld>
            <a:endParaRPr lang="en-US"/>
          </a:p>
        </p:txBody>
      </p:sp>
      <p:sp>
        <p:nvSpPr>
          <p:cNvPr id="5" name="TextBox 4"/>
          <p:cNvSpPr txBox="1"/>
          <p:nvPr/>
        </p:nvSpPr>
        <p:spPr>
          <a:xfrm>
            <a:off x="368300" y="6502400"/>
            <a:ext cx="6045245" cy="215444"/>
          </a:xfrm>
          <a:prstGeom prst="rect">
            <a:avLst/>
          </a:prstGeom>
          <a:noFill/>
        </p:spPr>
        <p:txBody>
          <a:bodyPr wrap="none" rtlCol="0">
            <a:spAutoFit/>
          </a:bodyPr>
          <a:lstStyle/>
          <a:p>
            <a:r>
              <a:rPr lang="en-US" sz="800" dirty="0"/>
              <a:t>https://</a:t>
            </a:r>
            <a:r>
              <a:rPr lang="en-US" sz="800" dirty="0" err="1"/>
              <a:t>bionanogenomics.com</a:t>
            </a:r>
            <a:r>
              <a:rPr lang="en-US" sz="800" dirty="0"/>
              <a:t>/</a:t>
            </a:r>
            <a:r>
              <a:rPr lang="en-US" sz="800" dirty="0" err="1"/>
              <a:t>wp</a:t>
            </a:r>
            <a:r>
              <a:rPr lang="en-US" sz="800" dirty="0"/>
              <a:t>-content/uploads/2019/03/Bionano-Genomics_Poster_PAG-2019_A-Lee_S-Bocklandt_Hybrid-Scaffold.pdf</a:t>
            </a:r>
          </a:p>
        </p:txBody>
      </p:sp>
      <p:pic>
        <p:nvPicPr>
          <p:cNvPr id="3" name="Picture 2" descr="Screenshot 2019-03-24 13.23.1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47625"/>
            <a:ext cx="9144000" cy="5195455"/>
          </a:xfrm>
          <a:prstGeom prst="rect">
            <a:avLst/>
          </a:prstGeom>
        </p:spPr>
      </p:pic>
    </p:spTree>
    <p:extLst>
      <p:ext uri="{BB962C8B-B14F-4D97-AF65-F5344CB8AC3E}">
        <p14:creationId xmlns:p14="http://schemas.microsoft.com/office/powerpoint/2010/main" val="308266487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5100" y="274638"/>
            <a:ext cx="8801100" cy="772987"/>
          </a:xfrm>
        </p:spPr>
        <p:txBody>
          <a:bodyPr/>
          <a:lstStyle/>
          <a:p>
            <a:r>
              <a:rPr lang="en-US" dirty="0" err="1"/>
              <a:t>BioNano</a:t>
            </a:r>
            <a:r>
              <a:rPr lang="en-US" dirty="0"/>
              <a:t> – image analysis and assembly of molecular data</a:t>
            </a:r>
          </a:p>
        </p:txBody>
      </p:sp>
      <p:sp>
        <p:nvSpPr>
          <p:cNvPr id="4" name="Slide Number Placeholder 3"/>
          <p:cNvSpPr>
            <a:spLocks noGrp="1"/>
          </p:cNvSpPr>
          <p:nvPr>
            <p:ph type="sldNum" sz="quarter" idx="12"/>
          </p:nvPr>
        </p:nvSpPr>
        <p:spPr/>
        <p:txBody>
          <a:bodyPr/>
          <a:lstStyle/>
          <a:p>
            <a:fld id="{9DA039C4-C5F2-1743-BB7A-5D831266C61E}" type="slidenum">
              <a:rPr lang="en-US" smtClean="0"/>
              <a:t>31</a:t>
            </a:fld>
            <a:endParaRPr lang="en-US"/>
          </a:p>
        </p:txBody>
      </p:sp>
      <p:sp>
        <p:nvSpPr>
          <p:cNvPr id="5" name="TextBox 4"/>
          <p:cNvSpPr txBox="1"/>
          <p:nvPr/>
        </p:nvSpPr>
        <p:spPr>
          <a:xfrm>
            <a:off x="368300" y="6502400"/>
            <a:ext cx="6045245" cy="215444"/>
          </a:xfrm>
          <a:prstGeom prst="rect">
            <a:avLst/>
          </a:prstGeom>
          <a:noFill/>
        </p:spPr>
        <p:txBody>
          <a:bodyPr wrap="none" rtlCol="0">
            <a:spAutoFit/>
          </a:bodyPr>
          <a:lstStyle/>
          <a:p>
            <a:r>
              <a:rPr lang="en-US" sz="800" dirty="0"/>
              <a:t>https://</a:t>
            </a:r>
            <a:r>
              <a:rPr lang="en-US" sz="800" dirty="0" err="1"/>
              <a:t>bionanogenomics.com</a:t>
            </a:r>
            <a:r>
              <a:rPr lang="en-US" sz="800" dirty="0"/>
              <a:t>/</a:t>
            </a:r>
            <a:r>
              <a:rPr lang="en-US" sz="800" dirty="0" err="1"/>
              <a:t>wp</a:t>
            </a:r>
            <a:r>
              <a:rPr lang="en-US" sz="800" dirty="0"/>
              <a:t>-content/uploads/2019/03/Bionano-Genomics_Poster_PAG-2019_A-Lee_S-Bocklandt_Hybrid-Scaffold.pdf</a:t>
            </a:r>
          </a:p>
        </p:txBody>
      </p:sp>
      <p:pic>
        <p:nvPicPr>
          <p:cNvPr id="6" name="Picture 5" descr="Screenshot 2019-03-24 13.23.2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47625"/>
            <a:ext cx="9144000" cy="5392806"/>
          </a:xfrm>
          <a:prstGeom prst="rect">
            <a:avLst/>
          </a:prstGeom>
        </p:spPr>
      </p:pic>
    </p:spTree>
    <p:extLst>
      <p:ext uri="{BB962C8B-B14F-4D97-AF65-F5344CB8AC3E}">
        <p14:creationId xmlns:p14="http://schemas.microsoft.com/office/powerpoint/2010/main" val="26163015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BioNano</a:t>
            </a:r>
            <a:r>
              <a:rPr lang="en-US" dirty="0"/>
              <a:t> scaffolding</a:t>
            </a:r>
          </a:p>
        </p:txBody>
      </p:sp>
      <p:sp>
        <p:nvSpPr>
          <p:cNvPr id="4" name="Slide Number Placeholder 3"/>
          <p:cNvSpPr>
            <a:spLocks noGrp="1"/>
          </p:cNvSpPr>
          <p:nvPr>
            <p:ph type="sldNum" sz="quarter" idx="12"/>
          </p:nvPr>
        </p:nvSpPr>
        <p:spPr/>
        <p:txBody>
          <a:bodyPr/>
          <a:lstStyle/>
          <a:p>
            <a:fld id="{9DA039C4-C5F2-1743-BB7A-5D831266C61E}" type="slidenum">
              <a:rPr lang="en-US" smtClean="0"/>
              <a:t>32</a:t>
            </a:fld>
            <a:endParaRPr lang="en-US"/>
          </a:p>
        </p:txBody>
      </p:sp>
      <p:sp>
        <p:nvSpPr>
          <p:cNvPr id="5" name="TextBox 4"/>
          <p:cNvSpPr txBox="1"/>
          <p:nvPr/>
        </p:nvSpPr>
        <p:spPr>
          <a:xfrm>
            <a:off x="444500" y="6324600"/>
            <a:ext cx="5198859" cy="215444"/>
          </a:xfrm>
          <a:prstGeom prst="rect">
            <a:avLst/>
          </a:prstGeom>
          <a:noFill/>
        </p:spPr>
        <p:txBody>
          <a:bodyPr wrap="none" rtlCol="0">
            <a:spAutoFit/>
          </a:bodyPr>
          <a:lstStyle/>
          <a:p>
            <a:r>
              <a:rPr lang="en-US" sz="800" dirty="0"/>
              <a:t>https://</a:t>
            </a:r>
            <a:r>
              <a:rPr lang="en-US" sz="800" dirty="0" err="1"/>
              <a:t>bionanogenomics.com</a:t>
            </a:r>
            <a:r>
              <a:rPr lang="en-US" sz="800" dirty="0"/>
              <a:t>/</a:t>
            </a:r>
            <a:r>
              <a:rPr lang="en-US" sz="800" dirty="0" err="1"/>
              <a:t>wp</a:t>
            </a:r>
            <a:r>
              <a:rPr lang="en-US" sz="800" dirty="0"/>
              <a:t>-content/uploads/2017/02/</a:t>
            </a:r>
            <a:r>
              <a:rPr lang="en-US" sz="800" dirty="0" err="1"/>
              <a:t>Bionano_HumanPAG_Hybrid</a:t>
            </a:r>
            <a:r>
              <a:rPr lang="en-US" sz="800" dirty="0"/>
              <a:t>-Scaffolding-White-</a:t>
            </a:r>
            <a:r>
              <a:rPr lang="en-US" sz="800" dirty="0" err="1"/>
              <a:t>Paper.pdf</a:t>
            </a:r>
            <a:endParaRPr lang="en-US" sz="800" dirty="0"/>
          </a:p>
        </p:txBody>
      </p:sp>
      <p:pic>
        <p:nvPicPr>
          <p:cNvPr id="6" name="Picture 5" descr="Screenshot 2019-03-24 13.29.37.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298545"/>
            <a:ext cx="9144000" cy="2768911"/>
          </a:xfrm>
          <a:prstGeom prst="rect">
            <a:avLst/>
          </a:prstGeom>
        </p:spPr>
      </p:pic>
      <p:sp>
        <p:nvSpPr>
          <p:cNvPr id="7" name="TextBox 6">
            <a:extLst>
              <a:ext uri="{FF2B5EF4-FFF2-40B4-BE49-F238E27FC236}">
                <a16:creationId xmlns:a16="http://schemas.microsoft.com/office/drawing/2014/main" id="{0E5075DD-B361-EF52-FBA5-073B74ACF1B2}"/>
              </a:ext>
            </a:extLst>
          </p:cNvPr>
          <p:cNvSpPr txBox="1"/>
          <p:nvPr/>
        </p:nvSpPr>
        <p:spPr>
          <a:xfrm>
            <a:off x="539750" y="1350241"/>
            <a:ext cx="7283450" cy="461665"/>
          </a:xfrm>
          <a:prstGeom prst="rect">
            <a:avLst/>
          </a:prstGeom>
          <a:noFill/>
        </p:spPr>
        <p:txBody>
          <a:bodyPr wrap="square">
            <a:spAutoFit/>
          </a:bodyPr>
          <a:lstStyle/>
          <a:p>
            <a:r>
              <a:rPr lang="en-US" sz="2400" dirty="0"/>
              <a:t>Matching patterns of DLE-1 (CTTAAG) recognition sites</a:t>
            </a:r>
          </a:p>
        </p:txBody>
      </p:sp>
    </p:spTree>
    <p:extLst>
      <p:ext uri="{BB962C8B-B14F-4D97-AF65-F5344CB8AC3E}">
        <p14:creationId xmlns:p14="http://schemas.microsoft.com/office/powerpoint/2010/main" val="263388152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Assembly statistics – N50</a:t>
            </a:r>
          </a:p>
        </p:txBody>
      </p:sp>
      <p:sp>
        <p:nvSpPr>
          <p:cNvPr id="4" name="Content Placeholder 3"/>
          <p:cNvSpPr>
            <a:spLocks noGrp="1"/>
          </p:cNvSpPr>
          <p:nvPr>
            <p:ph idx="1"/>
          </p:nvPr>
        </p:nvSpPr>
        <p:spPr>
          <a:xfrm>
            <a:off x="53009" y="1202060"/>
            <a:ext cx="4994178" cy="5258117"/>
          </a:xfrm>
        </p:spPr>
        <p:txBody>
          <a:bodyPr>
            <a:noAutofit/>
          </a:bodyPr>
          <a:lstStyle/>
          <a:p>
            <a:r>
              <a:rPr lang="en-US" sz="2800" dirty="0"/>
              <a:t>N50:  A statistic used for assessing the continuity of a genome assembly.</a:t>
            </a:r>
          </a:p>
          <a:p>
            <a:endParaRPr lang="en-US" sz="2800" dirty="0"/>
          </a:p>
          <a:p>
            <a:r>
              <a:rPr lang="en-US" sz="2800" dirty="0"/>
              <a:t>The contig N50 is the length of the smallest contig in the set that contains the fewest (largest) contigs whose combined length represents at least 50% of the assembly.</a:t>
            </a:r>
          </a:p>
        </p:txBody>
      </p:sp>
      <p:sp>
        <p:nvSpPr>
          <p:cNvPr id="3" name="Slide Number Placeholder 2"/>
          <p:cNvSpPr>
            <a:spLocks noGrp="1"/>
          </p:cNvSpPr>
          <p:nvPr>
            <p:ph type="sldNum" sz="quarter" idx="12"/>
          </p:nvPr>
        </p:nvSpPr>
        <p:spPr/>
        <p:txBody>
          <a:bodyPr/>
          <a:lstStyle/>
          <a:p>
            <a:fld id="{9DA039C4-C5F2-1743-BB7A-5D831266C61E}" type="slidenum">
              <a:rPr lang="en-US" smtClean="0"/>
              <a:t>33</a:t>
            </a:fld>
            <a:endParaRPr lang="en-US"/>
          </a:p>
        </p:txBody>
      </p:sp>
      <p:cxnSp>
        <p:nvCxnSpPr>
          <p:cNvPr id="5" name="Straight Connector 4">
            <a:extLst>
              <a:ext uri="{FF2B5EF4-FFF2-40B4-BE49-F238E27FC236}">
                <a16:creationId xmlns:a16="http://schemas.microsoft.com/office/drawing/2014/main" id="{F25DFA2D-4C47-4242-B3C8-84BC944AA183}"/>
              </a:ext>
            </a:extLst>
          </p:cNvPr>
          <p:cNvCxnSpPr>
            <a:cxnSpLocks/>
          </p:cNvCxnSpPr>
          <p:nvPr/>
        </p:nvCxnSpPr>
        <p:spPr>
          <a:xfrm>
            <a:off x="5753894" y="1469172"/>
            <a:ext cx="3193774" cy="0"/>
          </a:xfrm>
          <a:prstGeom prst="line">
            <a:avLst/>
          </a:prstGeom>
          <a:ln w="38100">
            <a:solidFill>
              <a:schemeClr val="accent5">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6" name="Straight Connector 5">
            <a:extLst>
              <a:ext uri="{FF2B5EF4-FFF2-40B4-BE49-F238E27FC236}">
                <a16:creationId xmlns:a16="http://schemas.microsoft.com/office/drawing/2014/main" id="{24DEC185-6B11-2B42-A27B-9FFD1678E986}"/>
              </a:ext>
            </a:extLst>
          </p:cNvPr>
          <p:cNvCxnSpPr>
            <a:cxnSpLocks/>
          </p:cNvCxnSpPr>
          <p:nvPr/>
        </p:nvCxnSpPr>
        <p:spPr>
          <a:xfrm>
            <a:off x="5753894" y="1874240"/>
            <a:ext cx="2809348" cy="0"/>
          </a:xfrm>
          <a:prstGeom prst="line">
            <a:avLst/>
          </a:prstGeom>
          <a:ln w="38100">
            <a:solidFill>
              <a:schemeClr val="accent5">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7" name="Straight Connector 6">
            <a:extLst>
              <a:ext uri="{FF2B5EF4-FFF2-40B4-BE49-F238E27FC236}">
                <a16:creationId xmlns:a16="http://schemas.microsoft.com/office/drawing/2014/main" id="{B5538973-0337-6E43-9BAA-8FFDF471F8A9}"/>
              </a:ext>
            </a:extLst>
          </p:cNvPr>
          <p:cNvCxnSpPr>
            <a:cxnSpLocks/>
          </p:cNvCxnSpPr>
          <p:nvPr/>
        </p:nvCxnSpPr>
        <p:spPr>
          <a:xfrm>
            <a:off x="5753894" y="2684374"/>
            <a:ext cx="2215581" cy="0"/>
          </a:xfrm>
          <a:prstGeom prst="line">
            <a:avLst/>
          </a:prstGeom>
          <a:ln w="57150">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54764E8A-83CE-EA4C-9D85-D18AE1B77FD5}"/>
              </a:ext>
            </a:extLst>
          </p:cNvPr>
          <p:cNvCxnSpPr>
            <a:cxnSpLocks/>
          </p:cNvCxnSpPr>
          <p:nvPr/>
        </p:nvCxnSpPr>
        <p:spPr>
          <a:xfrm>
            <a:off x="5753894" y="2279307"/>
            <a:ext cx="2446853" cy="0"/>
          </a:xfrm>
          <a:prstGeom prst="line">
            <a:avLst/>
          </a:prstGeom>
          <a:ln w="38100">
            <a:solidFill>
              <a:schemeClr val="accent5">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ACA426B9-1EF6-F54B-ABC8-C2DE586BA439}"/>
              </a:ext>
            </a:extLst>
          </p:cNvPr>
          <p:cNvSpPr txBox="1"/>
          <p:nvPr/>
        </p:nvSpPr>
        <p:spPr>
          <a:xfrm>
            <a:off x="5332019" y="1195431"/>
            <a:ext cx="334008" cy="523220"/>
          </a:xfrm>
          <a:prstGeom prst="rect">
            <a:avLst/>
          </a:prstGeom>
          <a:noFill/>
        </p:spPr>
        <p:txBody>
          <a:bodyPr wrap="none" rtlCol="0">
            <a:spAutoFit/>
          </a:bodyPr>
          <a:lstStyle/>
          <a:p>
            <a:r>
              <a:rPr lang="en-US" sz="2800" dirty="0"/>
              <a:t>1</a:t>
            </a:r>
          </a:p>
        </p:txBody>
      </p:sp>
      <p:sp>
        <p:nvSpPr>
          <p:cNvPr id="10" name="TextBox 9">
            <a:extLst>
              <a:ext uri="{FF2B5EF4-FFF2-40B4-BE49-F238E27FC236}">
                <a16:creationId xmlns:a16="http://schemas.microsoft.com/office/drawing/2014/main" id="{FB2F0BD7-9818-6346-83CA-5CE9A56C5B55}"/>
              </a:ext>
            </a:extLst>
          </p:cNvPr>
          <p:cNvSpPr txBox="1"/>
          <p:nvPr/>
        </p:nvSpPr>
        <p:spPr>
          <a:xfrm>
            <a:off x="5332019" y="1602209"/>
            <a:ext cx="334008" cy="523220"/>
          </a:xfrm>
          <a:prstGeom prst="rect">
            <a:avLst/>
          </a:prstGeom>
          <a:noFill/>
        </p:spPr>
        <p:txBody>
          <a:bodyPr wrap="none" rtlCol="0">
            <a:spAutoFit/>
          </a:bodyPr>
          <a:lstStyle/>
          <a:p>
            <a:r>
              <a:rPr lang="en-US" sz="2800" dirty="0"/>
              <a:t>2</a:t>
            </a:r>
          </a:p>
        </p:txBody>
      </p:sp>
      <p:sp>
        <p:nvSpPr>
          <p:cNvPr id="11" name="TextBox 10">
            <a:extLst>
              <a:ext uri="{FF2B5EF4-FFF2-40B4-BE49-F238E27FC236}">
                <a16:creationId xmlns:a16="http://schemas.microsoft.com/office/drawing/2014/main" id="{0BCD4969-B719-F944-8491-EFF258F5C63F}"/>
              </a:ext>
            </a:extLst>
          </p:cNvPr>
          <p:cNvSpPr txBox="1"/>
          <p:nvPr/>
        </p:nvSpPr>
        <p:spPr>
          <a:xfrm>
            <a:off x="5332019" y="2017664"/>
            <a:ext cx="334008" cy="523220"/>
          </a:xfrm>
          <a:prstGeom prst="rect">
            <a:avLst/>
          </a:prstGeom>
          <a:noFill/>
        </p:spPr>
        <p:txBody>
          <a:bodyPr wrap="none" rtlCol="0">
            <a:spAutoFit/>
          </a:bodyPr>
          <a:lstStyle/>
          <a:p>
            <a:r>
              <a:rPr lang="en-US" sz="2800" dirty="0"/>
              <a:t>3</a:t>
            </a:r>
          </a:p>
        </p:txBody>
      </p:sp>
      <p:sp>
        <p:nvSpPr>
          <p:cNvPr id="12" name="TextBox 11">
            <a:extLst>
              <a:ext uri="{FF2B5EF4-FFF2-40B4-BE49-F238E27FC236}">
                <a16:creationId xmlns:a16="http://schemas.microsoft.com/office/drawing/2014/main" id="{04E720BF-7FE1-734C-BA9C-7D31CF851E55}"/>
              </a:ext>
            </a:extLst>
          </p:cNvPr>
          <p:cNvSpPr txBox="1"/>
          <p:nvPr/>
        </p:nvSpPr>
        <p:spPr>
          <a:xfrm>
            <a:off x="5332019" y="2398665"/>
            <a:ext cx="334008" cy="523220"/>
          </a:xfrm>
          <a:prstGeom prst="rect">
            <a:avLst/>
          </a:prstGeom>
          <a:noFill/>
        </p:spPr>
        <p:txBody>
          <a:bodyPr wrap="none" rtlCol="0">
            <a:spAutoFit/>
          </a:bodyPr>
          <a:lstStyle/>
          <a:p>
            <a:r>
              <a:rPr lang="en-US" sz="2800" dirty="0"/>
              <a:t>4</a:t>
            </a:r>
          </a:p>
        </p:txBody>
      </p:sp>
      <p:cxnSp>
        <p:nvCxnSpPr>
          <p:cNvPr id="16" name="Straight Connector 15">
            <a:extLst>
              <a:ext uri="{FF2B5EF4-FFF2-40B4-BE49-F238E27FC236}">
                <a16:creationId xmlns:a16="http://schemas.microsoft.com/office/drawing/2014/main" id="{A91CF550-E157-504B-8F14-0841FDA61148}"/>
              </a:ext>
            </a:extLst>
          </p:cNvPr>
          <p:cNvCxnSpPr>
            <a:cxnSpLocks/>
          </p:cNvCxnSpPr>
          <p:nvPr/>
        </p:nvCxnSpPr>
        <p:spPr>
          <a:xfrm>
            <a:off x="5753894" y="3089441"/>
            <a:ext cx="2079445" cy="0"/>
          </a:xfrm>
          <a:prstGeom prst="line">
            <a:avLst/>
          </a:prstGeom>
          <a:ln w="38100">
            <a:solidFill>
              <a:schemeClr val="accent5">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66F3320E-CA3F-BB4F-A1EB-F66B0C5A2A4D}"/>
              </a:ext>
            </a:extLst>
          </p:cNvPr>
          <p:cNvCxnSpPr>
            <a:cxnSpLocks/>
          </p:cNvCxnSpPr>
          <p:nvPr/>
        </p:nvCxnSpPr>
        <p:spPr>
          <a:xfrm>
            <a:off x="5753894" y="5114777"/>
            <a:ext cx="909296" cy="0"/>
          </a:xfrm>
          <a:prstGeom prst="line">
            <a:avLst/>
          </a:prstGeom>
          <a:ln w="38100">
            <a:solidFill>
              <a:schemeClr val="accent5">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893FB510-89D0-0948-817C-B6A19616E3A9}"/>
              </a:ext>
            </a:extLst>
          </p:cNvPr>
          <p:cNvCxnSpPr>
            <a:cxnSpLocks/>
          </p:cNvCxnSpPr>
          <p:nvPr/>
        </p:nvCxnSpPr>
        <p:spPr>
          <a:xfrm>
            <a:off x="5753894" y="3494508"/>
            <a:ext cx="1901688" cy="0"/>
          </a:xfrm>
          <a:prstGeom prst="line">
            <a:avLst/>
          </a:prstGeom>
          <a:ln w="38100">
            <a:solidFill>
              <a:schemeClr val="accent5">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46187906-D33B-1142-AB49-D11D75921592}"/>
              </a:ext>
            </a:extLst>
          </p:cNvPr>
          <p:cNvCxnSpPr>
            <a:cxnSpLocks/>
          </p:cNvCxnSpPr>
          <p:nvPr/>
        </p:nvCxnSpPr>
        <p:spPr>
          <a:xfrm>
            <a:off x="5753894" y="4709710"/>
            <a:ext cx="1417642" cy="0"/>
          </a:xfrm>
          <a:prstGeom prst="line">
            <a:avLst/>
          </a:prstGeom>
          <a:ln w="38100">
            <a:solidFill>
              <a:schemeClr val="accent5">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D4ED253D-5F25-4B45-90CF-1F3835B37C1A}"/>
              </a:ext>
            </a:extLst>
          </p:cNvPr>
          <p:cNvCxnSpPr>
            <a:cxnSpLocks/>
          </p:cNvCxnSpPr>
          <p:nvPr/>
        </p:nvCxnSpPr>
        <p:spPr>
          <a:xfrm>
            <a:off x="5753894" y="4304642"/>
            <a:ext cx="1543878" cy="0"/>
          </a:xfrm>
          <a:prstGeom prst="line">
            <a:avLst/>
          </a:prstGeom>
          <a:ln w="38100">
            <a:solidFill>
              <a:schemeClr val="accent5">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459684EA-EA16-DB43-9E8A-981ABDD0CADE}"/>
              </a:ext>
            </a:extLst>
          </p:cNvPr>
          <p:cNvCxnSpPr>
            <a:cxnSpLocks/>
          </p:cNvCxnSpPr>
          <p:nvPr/>
        </p:nvCxnSpPr>
        <p:spPr>
          <a:xfrm>
            <a:off x="5753894" y="3899575"/>
            <a:ext cx="1785050" cy="0"/>
          </a:xfrm>
          <a:prstGeom prst="line">
            <a:avLst/>
          </a:prstGeom>
          <a:ln w="38100">
            <a:solidFill>
              <a:schemeClr val="accent5">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1C637F86-E98D-7344-83F3-9AAA0CBBF626}"/>
              </a:ext>
            </a:extLst>
          </p:cNvPr>
          <p:cNvCxnSpPr>
            <a:cxnSpLocks/>
          </p:cNvCxnSpPr>
          <p:nvPr/>
        </p:nvCxnSpPr>
        <p:spPr>
          <a:xfrm>
            <a:off x="5753894" y="5519847"/>
            <a:ext cx="731166" cy="0"/>
          </a:xfrm>
          <a:prstGeom prst="line">
            <a:avLst/>
          </a:prstGeom>
          <a:ln w="38100">
            <a:solidFill>
              <a:schemeClr val="accent5">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30" name="TextBox 29">
            <a:extLst>
              <a:ext uri="{FF2B5EF4-FFF2-40B4-BE49-F238E27FC236}">
                <a16:creationId xmlns:a16="http://schemas.microsoft.com/office/drawing/2014/main" id="{7EA1C7AC-254C-0540-BFDE-05529A98F56B}"/>
              </a:ext>
            </a:extLst>
          </p:cNvPr>
          <p:cNvSpPr txBox="1"/>
          <p:nvPr/>
        </p:nvSpPr>
        <p:spPr>
          <a:xfrm>
            <a:off x="5341917" y="2832249"/>
            <a:ext cx="367408" cy="523220"/>
          </a:xfrm>
          <a:prstGeom prst="rect">
            <a:avLst/>
          </a:prstGeom>
          <a:noFill/>
        </p:spPr>
        <p:txBody>
          <a:bodyPr wrap="none" rtlCol="0">
            <a:spAutoFit/>
          </a:bodyPr>
          <a:lstStyle/>
          <a:p>
            <a:r>
              <a:rPr lang="en-US" sz="2800" dirty="0"/>
              <a:t>5</a:t>
            </a:r>
          </a:p>
        </p:txBody>
      </p:sp>
      <p:sp>
        <p:nvSpPr>
          <p:cNvPr id="31" name="TextBox 30">
            <a:extLst>
              <a:ext uri="{FF2B5EF4-FFF2-40B4-BE49-F238E27FC236}">
                <a16:creationId xmlns:a16="http://schemas.microsoft.com/office/drawing/2014/main" id="{094F3DC4-7F5D-F24D-9D10-7EF89CC0D6FA}"/>
              </a:ext>
            </a:extLst>
          </p:cNvPr>
          <p:cNvSpPr txBox="1"/>
          <p:nvPr/>
        </p:nvSpPr>
        <p:spPr>
          <a:xfrm>
            <a:off x="5341917" y="3239027"/>
            <a:ext cx="367408" cy="523220"/>
          </a:xfrm>
          <a:prstGeom prst="rect">
            <a:avLst/>
          </a:prstGeom>
          <a:noFill/>
        </p:spPr>
        <p:txBody>
          <a:bodyPr wrap="none" rtlCol="0">
            <a:spAutoFit/>
          </a:bodyPr>
          <a:lstStyle/>
          <a:p>
            <a:r>
              <a:rPr lang="en-US" sz="2800" dirty="0"/>
              <a:t>6</a:t>
            </a:r>
          </a:p>
        </p:txBody>
      </p:sp>
      <p:sp>
        <p:nvSpPr>
          <p:cNvPr id="32" name="TextBox 31">
            <a:extLst>
              <a:ext uri="{FF2B5EF4-FFF2-40B4-BE49-F238E27FC236}">
                <a16:creationId xmlns:a16="http://schemas.microsoft.com/office/drawing/2014/main" id="{B6EB28AB-7332-0D45-9BD6-A2A61EE42240}"/>
              </a:ext>
            </a:extLst>
          </p:cNvPr>
          <p:cNvSpPr txBox="1"/>
          <p:nvPr/>
        </p:nvSpPr>
        <p:spPr>
          <a:xfrm>
            <a:off x="5341917" y="3654482"/>
            <a:ext cx="367408" cy="523220"/>
          </a:xfrm>
          <a:prstGeom prst="rect">
            <a:avLst/>
          </a:prstGeom>
          <a:noFill/>
        </p:spPr>
        <p:txBody>
          <a:bodyPr wrap="none" rtlCol="0">
            <a:spAutoFit/>
          </a:bodyPr>
          <a:lstStyle/>
          <a:p>
            <a:r>
              <a:rPr lang="en-US" sz="2800" dirty="0"/>
              <a:t>7</a:t>
            </a:r>
          </a:p>
        </p:txBody>
      </p:sp>
      <p:sp>
        <p:nvSpPr>
          <p:cNvPr id="33" name="TextBox 32">
            <a:extLst>
              <a:ext uri="{FF2B5EF4-FFF2-40B4-BE49-F238E27FC236}">
                <a16:creationId xmlns:a16="http://schemas.microsoft.com/office/drawing/2014/main" id="{730E4F96-2018-1D46-80A1-F6C12FD88E61}"/>
              </a:ext>
            </a:extLst>
          </p:cNvPr>
          <p:cNvSpPr txBox="1"/>
          <p:nvPr/>
        </p:nvSpPr>
        <p:spPr>
          <a:xfrm>
            <a:off x="5341917" y="4035483"/>
            <a:ext cx="367408" cy="523220"/>
          </a:xfrm>
          <a:prstGeom prst="rect">
            <a:avLst/>
          </a:prstGeom>
          <a:noFill/>
        </p:spPr>
        <p:txBody>
          <a:bodyPr wrap="none" rtlCol="0">
            <a:spAutoFit/>
          </a:bodyPr>
          <a:lstStyle/>
          <a:p>
            <a:r>
              <a:rPr lang="en-US" sz="2800" dirty="0"/>
              <a:t>8</a:t>
            </a:r>
          </a:p>
        </p:txBody>
      </p:sp>
      <p:sp>
        <p:nvSpPr>
          <p:cNvPr id="34" name="TextBox 33">
            <a:extLst>
              <a:ext uri="{FF2B5EF4-FFF2-40B4-BE49-F238E27FC236}">
                <a16:creationId xmlns:a16="http://schemas.microsoft.com/office/drawing/2014/main" id="{3C834C52-F2D0-EC40-A0C4-0BE19E454AC0}"/>
              </a:ext>
            </a:extLst>
          </p:cNvPr>
          <p:cNvSpPr txBox="1"/>
          <p:nvPr/>
        </p:nvSpPr>
        <p:spPr>
          <a:xfrm>
            <a:off x="5330044" y="4447284"/>
            <a:ext cx="367408" cy="523220"/>
          </a:xfrm>
          <a:prstGeom prst="rect">
            <a:avLst/>
          </a:prstGeom>
          <a:noFill/>
        </p:spPr>
        <p:txBody>
          <a:bodyPr wrap="none" rtlCol="0">
            <a:spAutoFit/>
          </a:bodyPr>
          <a:lstStyle/>
          <a:p>
            <a:r>
              <a:rPr lang="en-US" sz="2800" dirty="0"/>
              <a:t>9</a:t>
            </a:r>
          </a:p>
        </p:txBody>
      </p:sp>
      <p:sp>
        <p:nvSpPr>
          <p:cNvPr id="35" name="TextBox 34">
            <a:extLst>
              <a:ext uri="{FF2B5EF4-FFF2-40B4-BE49-F238E27FC236}">
                <a16:creationId xmlns:a16="http://schemas.microsoft.com/office/drawing/2014/main" id="{3F98FCA0-A4BC-9F49-B210-04BE78EAF5AF}"/>
              </a:ext>
            </a:extLst>
          </p:cNvPr>
          <p:cNvSpPr txBox="1"/>
          <p:nvPr/>
        </p:nvSpPr>
        <p:spPr>
          <a:xfrm>
            <a:off x="5223165" y="5257820"/>
            <a:ext cx="550151" cy="523220"/>
          </a:xfrm>
          <a:prstGeom prst="rect">
            <a:avLst/>
          </a:prstGeom>
          <a:noFill/>
        </p:spPr>
        <p:txBody>
          <a:bodyPr wrap="none" rtlCol="0">
            <a:spAutoFit/>
          </a:bodyPr>
          <a:lstStyle/>
          <a:p>
            <a:r>
              <a:rPr lang="en-US" sz="2800" dirty="0"/>
              <a:t>11</a:t>
            </a:r>
          </a:p>
        </p:txBody>
      </p:sp>
      <p:sp>
        <p:nvSpPr>
          <p:cNvPr id="36" name="TextBox 35">
            <a:extLst>
              <a:ext uri="{FF2B5EF4-FFF2-40B4-BE49-F238E27FC236}">
                <a16:creationId xmlns:a16="http://schemas.microsoft.com/office/drawing/2014/main" id="{29A2D78D-B27A-6344-9AEA-1EF28E5D4A4A}"/>
              </a:ext>
            </a:extLst>
          </p:cNvPr>
          <p:cNvSpPr txBox="1"/>
          <p:nvPr/>
        </p:nvSpPr>
        <p:spPr>
          <a:xfrm>
            <a:off x="5187541" y="4842004"/>
            <a:ext cx="550151" cy="523220"/>
          </a:xfrm>
          <a:prstGeom prst="rect">
            <a:avLst/>
          </a:prstGeom>
          <a:noFill/>
        </p:spPr>
        <p:txBody>
          <a:bodyPr wrap="none" rtlCol="0">
            <a:spAutoFit/>
          </a:bodyPr>
          <a:lstStyle/>
          <a:p>
            <a:r>
              <a:rPr lang="en-US" sz="2800" dirty="0"/>
              <a:t>10</a:t>
            </a:r>
          </a:p>
        </p:txBody>
      </p:sp>
      <p:sp>
        <p:nvSpPr>
          <p:cNvPr id="38" name="TextBox 37">
            <a:extLst>
              <a:ext uri="{FF2B5EF4-FFF2-40B4-BE49-F238E27FC236}">
                <a16:creationId xmlns:a16="http://schemas.microsoft.com/office/drawing/2014/main" id="{60823E7C-3DA8-BF44-B5D0-BA7B7A43E029}"/>
              </a:ext>
            </a:extLst>
          </p:cNvPr>
          <p:cNvSpPr txBox="1"/>
          <p:nvPr/>
        </p:nvSpPr>
        <p:spPr>
          <a:xfrm>
            <a:off x="5568386" y="5671755"/>
            <a:ext cx="2894831" cy="523220"/>
          </a:xfrm>
          <a:prstGeom prst="rect">
            <a:avLst/>
          </a:prstGeom>
          <a:noFill/>
        </p:spPr>
        <p:txBody>
          <a:bodyPr wrap="none" rtlCol="0">
            <a:spAutoFit/>
          </a:bodyPr>
          <a:lstStyle/>
          <a:p>
            <a:r>
              <a:rPr lang="en-US" sz="2800" dirty="0"/>
              <a:t>T=total length (bp)</a:t>
            </a:r>
          </a:p>
        </p:txBody>
      </p:sp>
      <p:sp>
        <p:nvSpPr>
          <p:cNvPr id="39" name="TextBox 38">
            <a:extLst>
              <a:ext uri="{FF2B5EF4-FFF2-40B4-BE49-F238E27FC236}">
                <a16:creationId xmlns:a16="http://schemas.microsoft.com/office/drawing/2014/main" id="{0CBA7045-67E6-3D44-B937-BE2B5F688E1D}"/>
              </a:ext>
            </a:extLst>
          </p:cNvPr>
          <p:cNvSpPr txBox="1"/>
          <p:nvPr/>
        </p:nvSpPr>
        <p:spPr>
          <a:xfrm>
            <a:off x="5658112" y="2683772"/>
            <a:ext cx="3231334" cy="461665"/>
          </a:xfrm>
          <a:prstGeom prst="rect">
            <a:avLst/>
          </a:prstGeom>
          <a:noFill/>
        </p:spPr>
        <p:txBody>
          <a:bodyPr wrap="none" rtlCol="0">
            <a:spAutoFit/>
          </a:bodyPr>
          <a:lstStyle/>
          <a:p>
            <a:r>
              <a:rPr lang="en-US" sz="2400" dirty="0"/>
              <a:t>Total length of 1-4 &gt;=T/2</a:t>
            </a:r>
          </a:p>
        </p:txBody>
      </p:sp>
    </p:spTree>
    <p:extLst>
      <p:ext uri="{BB962C8B-B14F-4D97-AF65-F5344CB8AC3E}">
        <p14:creationId xmlns:p14="http://schemas.microsoft.com/office/powerpoint/2010/main" val="453067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Assembly statistics – N50</a:t>
            </a:r>
          </a:p>
        </p:txBody>
      </p:sp>
      <p:sp>
        <p:nvSpPr>
          <p:cNvPr id="4" name="Content Placeholder 3"/>
          <p:cNvSpPr>
            <a:spLocks noGrp="1"/>
          </p:cNvSpPr>
          <p:nvPr>
            <p:ph idx="1"/>
          </p:nvPr>
        </p:nvSpPr>
        <p:spPr>
          <a:xfrm>
            <a:off x="53009" y="1202060"/>
            <a:ext cx="4994178" cy="5258117"/>
          </a:xfrm>
        </p:spPr>
        <p:txBody>
          <a:bodyPr>
            <a:noAutofit/>
          </a:bodyPr>
          <a:lstStyle/>
          <a:p>
            <a:r>
              <a:rPr lang="en-US" sz="2800" dirty="0"/>
              <a:t>The contigs in an assembly are </a:t>
            </a:r>
            <a:r>
              <a:rPr lang="en-US" sz="2800" b="1" dirty="0"/>
              <a:t>sorted</a:t>
            </a:r>
            <a:r>
              <a:rPr lang="en-US" sz="2800" dirty="0"/>
              <a:t> by size and added, starting with the largest. The contig N50 is </a:t>
            </a:r>
            <a:r>
              <a:rPr lang="en-US" sz="2800" b="1" dirty="0"/>
              <a:t>the size of the contig that makes the total greater than or equal to 50% of the total contig size.</a:t>
            </a:r>
            <a:r>
              <a:rPr lang="en-US" sz="2800" dirty="0"/>
              <a:t> </a:t>
            </a:r>
          </a:p>
        </p:txBody>
      </p:sp>
      <p:sp>
        <p:nvSpPr>
          <p:cNvPr id="3" name="Slide Number Placeholder 2"/>
          <p:cNvSpPr>
            <a:spLocks noGrp="1"/>
          </p:cNvSpPr>
          <p:nvPr>
            <p:ph type="sldNum" sz="quarter" idx="12"/>
          </p:nvPr>
        </p:nvSpPr>
        <p:spPr/>
        <p:txBody>
          <a:bodyPr/>
          <a:lstStyle/>
          <a:p>
            <a:fld id="{9DA039C4-C5F2-1743-BB7A-5D831266C61E}" type="slidenum">
              <a:rPr lang="en-US" smtClean="0"/>
              <a:t>34</a:t>
            </a:fld>
            <a:endParaRPr lang="en-US" dirty="0"/>
          </a:p>
        </p:txBody>
      </p:sp>
      <p:cxnSp>
        <p:nvCxnSpPr>
          <p:cNvPr id="5" name="Straight Connector 4">
            <a:extLst>
              <a:ext uri="{FF2B5EF4-FFF2-40B4-BE49-F238E27FC236}">
                <a16:creationId xmlns:a16="http://schemas.microsoft.com/office/drawing/2014/main" id="{F25DFA2D-4C47-4242-B3C8-84BC944AA183}"/>
              </a:ext>
            </a:extLst>
          </p:cNvPr>
          <p:cNvCxnSpPr>
            <a:cxnSpLocks/>
          </p:cNvCxnSpPr>
          <p:nvPr/>
        </p:nvCxnSpPr>
        <p:spPr>
          <a:xfrm>
            <a:off x="5753894" y="1469172"/>
            <a:ext cx="3193774" cy="0"/>
          </a:xfrm>
          <a:prstGeom prst="line">
            <a:avLst/>
          </a:prstGeom>
          <a:ln w="38100">
            <a:solidFill>
              <a:schemeClr val="accent5">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6" name="Straight Connector 5">
            <a:extLst>
              <a:ext uri="{FF2B5EF4-FFF2-40B4-BE49-F238E27FC236}">
                <a16:creationId xmlns:a16="http://schemas.microsoft.com/office/drawing/2014/main" id="{24DEC185-6B11-2B42-A27B-9FFD1678E986}"/>
              </a:ext>
            </a:extLst>
          </p:cNvPr>
          <p:cNvCxnSpPr>
            <a:cxnSpLocks/>
          </p:cNvCxnSpPr>
          <p:nvPr/>
        </p:nvCxnSpPr>
        <p:spPr>
          <a:xfrm>
            <a:off x="5753894" y="1874240"/>
            <a:ext cx="2809348" cy="0"/>
          </a:xfrm>
          <a:prstGeom prst="line">
            <a:avLst/>
          </a:prstGeom>
          <a:ln w="38100">
            <a:solidFill>
              <a:schemeClr val="accent5">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7" name="Straight Connector 6">
            <a:extLst>
              <a:ext uri="{FF2B5EF4-FFF2-40B4-BE49-F238E27FC236}">
                <a16:creationId xmlns:a16="http://schemas.microsoft.com/office/drawing/2014/main" id="{B5538973-0337-6E43-9BAA-8FFDF471F8A9}"/>
              </a:ext>
            </a:extLst>
          </p:cNvPr>
          <p:cNvCxnSpPr>
            <a:cxnSpLocks/>
          </p:cNvCxnSpPr>
          <p:nvPr/>
        </p:nvCxnSpPr>
        <p:spPr>
          <a:xfrm>
            <a:off x="5753894" y="2684374"/>
            <a:ext cx="2215581" cy="0"/>
          </a:xfrm>
          <a:prstGeom prst="line">
            <a:avLst/>
          </a:prstGeom>
          <a:ln w="57150">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54764E8A-83CE-EA4C-9D85-D18AE1B77FD5}"/>
              </a:ext>
            </a:extLst>
          </p:cNvPr>
          <p:cNvCxnSpPr>
            <a:cxnSpLocks/>
          </p:cNvCxnSpPr>
          <p:nvPr/>
        </p:nvCxnSpPr>
        <p:spPr>
          <a:xfrm>
            <a:off x="5753894" y="2279307"/>
            <a:ext cx="2446853" cy="0"/>
          </a:xfrm>
          <a:prstGeom prst="line">
            <a:avLst/>
          </a:prstGeom>
          <a:ln w="38100">
            <a:solidFill>
              <a:schemeClr val="accent5">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ACA426B9-1EF6-F54B-ABC8-C2DE586BA439}"/>
              </a:ext>
            </a:extLst>
          </p:cNvPr>
          <p:cNvSpPr txBox="1"/>
          <p:nvPr/>
        </p:nvSpPr>
        <p:spPr>
          <a:xfrm>
            <a:off x="5332019" y="1195431"/>
            <a:ext cx="334008" cy="523220"/>
          </a:xfrm>
          <a:prstGeom prst="rect">
            <a:avLst/>
          </a:prstGeom>
          <a:noFill/>
        </p:spPr>
        <p:txBody>
          <a:bodyPr wrap="none" rtlCol="0">
            <a:spAutoFit/>
          </a:bodyPr>
          <a:lstStyle/>
          <a:p>
            <a:r>
              <a:rPr lang="en-US" sz="2800" dirty="0"/>
              <a:t>1</a:t>
            </a:r>
          </a:p>
        </p:txBody>
      </p:sp>
      <p:sp>
        <p:nvSpPr>
          <p:cNvPr id="10" name="TextBox 9">
            <a:extLst>
              <a:ext uri="{FF2B5EF4-FFF2-40B4-BE49-F238E27FC236}">
                <a16:creationId xmlns:a16="http://schemas.microsoft.com/office/drawing/2014/main" id="{FB2F0BD7-9818-6346-83CA-5CE9A56C5B55}"/>
              </a:ext>
            </a:extLst>
          </p:cNvPr>
          <p:cNvSpPr txBox="1"/>
          <p:nvPr/>
        </p:nvSpPr>
        <p:spPr>
          <a:xfrm>
            <a:off x="5332019" y="1602209"/>
            <a:ext cx="334008" cy="523220"/>
          </a:xfrm>
          <a:prstGeom prst="rect">
            <a:avLst/>
          </a:prstGeom>
          <a:noFill/>
        </p:spPr>
        <p:txBody>
          <a:bodyPr wrap="none" rtlCol="0">
            <a:spAutoFit/>
          </a:bodyPr>
          <a:lstStyle/>
          <a:p>
            <a:r>
              <a:rPr lang="en-US" sz="2800" dirty="0"/>
              <a:t>2</a:t>
            </a:r>
          </a:p>
        </p:txBody>
      </p:sp>
      <p:sp>
        <p:nvSpPr>
          <p:cNvPr id="11" name="TextBox 10">
            <a:extLst>
              <a:ext uri="{FF2B5EF4-FFF2-40B4-BE49-F238E27FC236}">
                <a16:creationId xmlns:a16="http://schemas.microsoft.com/office/drawing/2014/main" id="{0BCD4969-B719-F944-8491-EFF258F5C63F}"/>
              </a:ext>
            </a:extLst>
          </p:cNvPr>
          <p:cNvSpPr txBox="1"/>
          <p:nvPr/>
        </p:nvSpPr>
        <p:spPr>
          <a:xfrm>
            <a:off x="5332019" y="2017664"/>
            <a:ext cx="334008" cy="523220"/>
          </a:xfrm>
          <a:prstGeom prst="rect">
            <a:avLst/>
          </a:prstGeom>
          <a:noFill/>
        </p:spPr>
        <p:txBody>
          <a:bodyPr wrap="none" rtlCol="0">
            <a:spAutoFit/>
          </a:bodyPr>
          <a:lstStyle/>
          <a:p>
            <a:r>
              <a:rPr lang="en-US" sz="2800" dirty="0"/>
              <a:t>3</a:t>
            </a:r>
          </a:p>
        </p:txBody>
      </p:sp>
      <p:sp>
        <p:nvSpPr>
          <p:cNvPr id="12" name="TextBox 11">
            <a:extLst>
              <a:ext uri="{FF2B5EF4-FFF2-40B4-BE49-F238E27FC236}">
                <a16:creationId xmlns:a16="http://schemas.microsoft.com/office/drawing/2014/main" id="{04E720BF-7FE1-734C-BA9C-7D31CF851E55}"/>
              </a:ext>
            </a:extLst>
          </p:cNvPr>
          <p:cNvSpPr txBox="1"/>
          <p:nvPr/>
        </p:nvSpPr>
        <p:spPr>
          <a:xfrm>
            <a:off x="5332019" y="2398665"/>
            <a:ext cx="334008" cy="523220"/>
          </a:xfrm>
          <a:prstGeom prst="rect">
            <a:avLst/>
          </a:prstGeom>
          <a:noFill/>
        </p:spPr>
        <p:txBody>
          <a:bodyPr wrap="none" rtlCol="0">
            <a:spAutoFit/>
          </a:bodyPr>
          <a:lstStyle/>
          <a:p>
            <a:r>
              <a:rPr lang="en-US" sz="2800" dirty="0"/>
              <a:t>4</a:t>
            </a:r>
          </a:p>
        </p:txBody>
      </p:sp>
      <p:cxnSp>
        <p:nvCxnSpPr>
          <p:cNvPr id="16" name="Straight Connector 15">
            <a:extLst>
              <a:ext uri="{FF2B5EF4-FFF2-40B4-BE49-F238E27FC236}">
                <a16:creationId xmlns:a16="http://schemas.microsoft.com/office/drawing/2014/main" id="{A91CF550-E157-504B-8F14-0841FDA61148}"/>
              </a:ext>
            </a:extLst>
          </p:cNvPr>
          <p:cNvCxnSpPr>
            <a:cxnSpLocks/>
          </p:cNvCxnSpPr>
          <p:nvPr/>
        </p:nvCxnSpPr>
        <p:spPr>
          <a:xfrm>
            <a:off x="5753894" y="3089441"/>
            <a:ext cx="2079445" cy="0"/>
          </a:xfrm>
          <a:prstGeom prst="line">
            <a:avLst/>
          </a:prstGeom>
          <a:ln w="38100">
            <a:solidFill>
              <a:schemeClr val="accent5">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66F3320E-CA3F-BB4F-A1EB-F66B0C5A2A4D}"/>
              </a:ext>
            </a:extLst>
          </p:cNvPr>
          <p:cNvCxnSpPr>
            <a:cxnSpLocks/>
          </p:cNvCxnSpPr>
          <p:nvPr/>
        </p:nvCxnSpPr>
        <p:spPr>
          <a:xfrm>
            <a:off x="5753894" y="5114777"/>
            <a:ext cx="909296" cy="0"/>
          </a:xfrm>
          <a:prstGeom prst="line">
            <a:avLst/>
          </a:prstGeom>
          <a:ln w="38100">
            <a:solidFill>
              <a:schemeClr val="accent5">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893FB510-89D0-0948-817C-B6A19616E3A9}"/>
              </a:ext>
            </a:extLst>
          </p:cNvPr>
          <p:cNvCxnSpPr>
            <a:cxnSpLocks/>
          </p:cNvCxnSpPr>
          <p:nvPr/>
        </p:nvCxnSpPr>
        <p:spPr>
          <a:xfrm>
            <a:off x="5753894" y="3494508"/>
            <a:ext cx="1901688" cy="0"/>
          </a:xfrm>
          <a:prstGeom prst="line">
            <a:avLst/>
          </a:prstGeom>
          <a:ln w="38100">
            <a:solidFill>
              <a:schemeClr val="accent5">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46187906-D33B-1142-AB49-D11D75921592}"/>
              </a:ext>
            </a:extLst>
          </p:cNvPr>
          <p:cNvCxnSpPr>
            <a:cxnSpLocks/>
          </p:cNvCxnSpPr>
          <p:nvPr/>
        </p:nvCxnSpPr>
        <p:spPr>
          <a:xfrm>
            <a:off x="5753894" y="4709710"/>
            <a:ext cx="1417642" cy="0"/>
          </a:xfrm>
          <a:prstGeom prst="line">
            <a:avLst/>
          </a:prstGeom>
          <a:ln w="38100">
            <a:solidFill>
              <a:schemeClr val="accent5">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D4ED253D-5F25-4B45-90CF-1F3835B37C1A}"/>
              </a:ext>
            </a:extLst>
          </p:cNvPr>
          <p:cNvCxnSpPr>
            <a:cxnSpLocks/>
          </p:cNvCxnSpPr>
          <p:nvPr/>
        </p:nvCxnSpPr>
        <p:spPr>
          <a:xfrm>
            <a:off x="5753894" y="4304642"/>
            <a:ext cx="1543878" cy="0"/>
          </a:xfrm>
          <a:prstGeom prst="line">
            <a:avLst/>
          </a:prstGeom>
          <a:ln w="38100">
            <a:solidFill>
              <a:schemeClr val="accent5">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459684EA-EA16-DB43-9E8A-981ABDD0CADE}"/>
              </a:ext>
            </a:extLst>
          </p:cNvPr>
          <p:cNvCxnSpPr>
            <a:cxnSpLocks/>
          </p:cNvCxnSpPr>
          <p:nvPr/>
        </p:nvCxnSpPr>
        <p:spPr>
          <a:xfrm>
            <a:off x="5753894" y="3899575"/>
            <a:ext cx="1785050" cy="0"/>
          </a:xfrm>
          <a:prstGeom prst="line">
            <a:avLst/>
          </a:prstGeom>
          <a:ln w="38100">
            <a:solidFill>
              <a:schemeClr val="accent5">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1C637F86-E98D-7344-83F3-9AAA0CBBF626}"/>
              </a:ext>
            </a:extLst>
          </p:cNvPr>
          <p:cNvCxnSpPr>
            <a:cxnSpLocks/>
          </p:cNvCxnSpPr>
          <p:nvPr/>
        </p:nvCxnSpPr>
        <p:spPr>
          <a:xfrm>
            <a:off x="5753894" y="5519847"/>
            <a:ext cx="731166" cy="0"/>
          </a:xfrm>
          <a:prstGeom prst="line">
            <a:avLst/>
          </a:prstGeom>
          <a:ln w="38100">
            <a:solidFill>
              <a:schemeClr val="accent5">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30" name="TextBox 29">
            <a:extLst>
              <a:ext uri="{FF2B5EF4-FFF2-40B4-BE49-F238E27FC236}">
                <a16:creationId xmlns:a16="http://schemas.microsoft.com/office/drawing/2014/main" id="{7EA1C7AC-254C-0540-BFDE-05529A98F56B}"/>
              </a:ext>
            </a:extLst>
          </p:cNvPr>
          <p:cNvSpPr txBox="1"/>
          <p:nvPr/>
        </p:nvSpPr>
        <p:spPr>
          <a:xfrm>
            <a:off x="5341917" y="2832249"/>
            <a:ext cx="367408" cy="523220"/>
          </a:xfrm>
          <a:prstGeom prst="rect">
            <a:avLst/>
          </a:prstGeom>
          <a:noFill/>
        </p:spPr>
        <p:txBody>
          <a:bodyPr wrap="none" rtlCol="0">
            <a:spAutoFit/>
          </a:bodyPr>
          <a:lstStyle/>
          <a:p>
            <a:r>
              <a:rPr lang="en-US" sz="2800" dirty="0"/>
              <a:t>5</a:t>
            </a:r>
          </a:p>
        </p:txBody>
      </p:sp>
      <p:sp>
        <p:nvSpPr>
          <p:cNvPr id="31" name="TextBox 30">
            <a:extLst>
              <a:ext uri="{FF2B5EF4-FFF2-40B4-BE49-F238E27FC236}">
                <a16:creationId xmlns:a16="http://schemas.microsoft.com/office/drawing/2014/main" id="{094F3DC4-7F5D-F24D-9D10-7EF89CC0D6FA}"/>
              </a:ext>
            </a:extLst>
          </p:cNvPr>
          <p:cNvSpPr txBox="1"/>
          <p:nvPr/>
        </p:nvSpPr>
        <p:spPr>
          <a:xfrm>
            <a:off x="5341917" y="3239027"/>
            <a:ext cx="367408" cy="523220"/>
          </a:xfrm>
          <a:prstGeom prst="rect">
            <a:avLst/>
          </a:prstGeom>
          <a:noFill/>
        </p:spPr>
        <p:txBody>
          <a:bodyPr wrap="none" rtlCol="0">
            <a:spAutoFit/>
          </a:bodyPr>
          <a:lstStyle/>
          <a:p>
            <a:r>
              <a:rPr lang="en-US" sz="2800" dirty="0"/>
              <a:t>6</a:t>
            </a:r>
          </a:p>
        </p:txBody>
      </p:sp>
      <p:sp>
        <p:nvSpPr>
          <p:cNvPr id="32" name="TextBox 31">
            <a:extLst>
              <a:ext uri="{FF2B5EF4-FFF2-40B4-BE49-F238E27FC236}">
                <a16:creationId xmlns:a16="http://schemas.microsoft.com/office/drawing/2014/main" id="{B6EB28AB-7332-0D45-9BD6-A2A61EE42240}"/>
              </a:ext>
            </a:extLst>
          </p:cNvPr>
          <p:cNvSpPr txBox="1"/>
          <p:nvPr/>
        </p:nvSpPr>
        <p:spPr>
          <a:xfrm>
            <a:off x="5341917" y="3654482"/>
            <a:ext cx="367408" cy="523220"/>
          </a:xfrm>
          <a:prstGeom prst="rect">
            <a:avLst/>
          </a:prstGeom>
          <a:noFill/>
        </p:spPr>
        <p:txBody>
          <a:bodyPr wrap="none" rtlCol="0">
            <a:spAutoFit/>
          </a:bodyPr>
          <a:lstStyle/>
          <a:p>
            <a:r>
              <a:rPr lang="en-US" sz="2800" dirty="0"/>
              <a:t>7</a:t>
            </a:r>
          </a:p>
        </p:txBody>
      </p:sp>
      <p:sp>
        <p:nvSpPr>
          <p:cNvPr id="33" name="TextBox 32">
            <a:extLst>
              <a:ext uri="{FF2B5EF4-FFF2-40B4-BE49-F238E27FC236}">
                <a16:creationId xmlns:a16="http://schemas.microsoft.com/office/drawing/2014/main" id="{730E4F96-2018-1D46-80A1-F6C12FD88E61}"/>
              </a:ext>
            </a:extLst>
          </p:cNvPr>
          <p:cNvSpPr txBox="1"/>
          <p:nvPr/>
        </p:nvSpPr>
        <p:spPr>
          <a:xfrm>
            <a:off x="5341917" y="4035483"/>
            <a:ext cx="367408" cy="523220"/>
          </a:xfrm>
          <a:prstGeom prst="rect">
            <a:avLst/>
          </a:prstGeom>
          <a:noFill/>
        </p:spPr>
        <p:txBody>
          <a:bodyPr wrap="none" rtlCol="0">
            <a:spAutoFit/>
          </a:bodyPr>
          <a:lstStyle/>
          <a:p>
            <a:r>
              <a:rPr lang="en-US" sz="2800" dirty="0"/>
              <a:t>8</a:t>
            </a:r>
          </a:p>
        </p:txBody>
      </p:sp>
      <p:sp>
        <p:nvSpPr>
          <p:cNvPr id="34" name="TextBox 33">
            <a:extLst>
              <a:ext uri="{FF2B5EF4-FFF2-40B4-BE49-F238E27FC236}">
                <a16:creationId xmlns:a16="http://schemas.microsoft.com/office/drawing/2014/main" id="{3C834C52-F2D0-EC40-A0C4-0BE19E454AC0}"/>
              </a:ext>
            </a:extLst>
          </p:cNvPr>
          <p:cNvSpPr txBox="1"/>
          <p:nvPr/>
        </p:nvSpPr>
        <p:spPr>
          <a:xfrm>
            <a:off x="5330044" y="4447284"/>
            <a:ext cx="367408" cy="523220"/>
          </a:xfrm>
          <a:prstGeom prst="rect">
            <a:avLst/>
          </a:prstGeom>
          <a:noFill/>
        </p:spPr>
        <p:txBody>
          <a:bodyPr wrap="none" rtlCol="0">
            <a:spAutoFit/>
          </a:bodyPr>
          <a:lstStyle/>
          <a:p>
            <a:r>
              <a:rPr lang="en-US" sz="2800" dirty="0"/>
              <a:t>9</a:t>
            </a:r>
          </a:p>
        </p:txBody>
      </p:sp>
      <p:sp>
        <p:nvSpPr>
          <p:cNvPr id="35" name="TextBox 34">
            <a:extLst>
              <a:ext uri="{FF2B5EF4-FFF2-40B4-BE49-F238E27FC236}">
                <a16:creationId xmlns:a16="http://schemas.microsoft.com/office/drawing/2014/main" id="{3F98FCA0-A4BC-9F49-B210-04BE78EAF5AF}"/>
              </a:ext>
            </a:extLst>
          </p:cNvPr>
          <p:cNvSpPr txBox="1"/>
          <p:nvPr/>
        </p:nvSpPr>
        <p:spPr>
          <a:xfrm>
            <a:off x="5223165" y="5257820"/>
            <a:ext cx="550151" cy="523220"/>
          </a:xfrm>
          <a:prstGeom prst="rect">
            <a:avLst/>
          </a:prstGeom>
          <a:noFill/>
        </p:spPr>
        <p:txBody>
          <a:bodyPr wrap="none" rtlCol="0">
            <a:spAutoFit/>
          </a:bodyPr>
          <a:lstStyle/>
          <a:p>
            <a:r>
              <a:rPr lang="en-US" sz="2800" dirty="0"/>
              <a:t>11</a:t>
            </a:r>
          </a:p>
        </p:txBody>
      </p:sp>
      <p:sp>
        <p:nvSpPr>
          <p:cNvPr id="36" name="TextBox 35">
            <a:extLst>
              <a:ext uri="{FF2B5EF4-FFF2-40B4-BE49-F238E27FC236}">
                <a16:creationId xmlns:a16="http://schemas.microsoft.com/office/drawing/2014/main" id="{29A2D78D-B27A-6344-9AEA-1EF28E5D4A4A}"/>
              </a:ext>
            </a:extLst>
          </p:cNvPr>
          <p:cNvSpPr txBox="1"/>
          <p:nvPr/>
        </p:nvSpPr>
        <p:spPr>
          <a:xfrm>
            <a:off x="5187541" y="4842004"/>
            <a:ext cx="550151" cy="523220"/>
          </a:xfrm>
          <a:prstGeom prst="rect">
            <a:avLst/>
          </a:prstGeom>
          <a:noFill/>
        </p:spPr>
        <p:txBody>
          <a:bodyPr wrap="none" rtlCol="0">
            <a:spAutoFit/>
          </a:bodyPr>
          <a:lstStyle/>
          <a:p>
            <a:r>
              <a:rPr lang="en-US" sz="2800" dirty="0"/>
              <a:t>10</a:t>
            </a:r>
          </a:p>
        </p:txBody>
      </p:sp>
      <p:sp>
        <p:nvSpPr>
          <p:cNvPr id="38" name="TextBox 37">
            <a:extLst>
              <a:ext uri="{FF2B5EF4-FFF2-40B4-BE49-F238E27FC236}">
                <a16:creationId xmlns:a16="http://schemas.microsoft.com/office/drawing/2014/main" id="{60823E7C-3DA8-BF44-B5D0-BA7B7A43E029}"/>
              </a:ext>
            </a:extLst>
          </p:cNvPr>
          <p:cNvSpPr txBox="1"/>
          <p:nvPr/>
        </p:nvSpPr>
        <p:spPr>
          <a:xfrm>
            <a:off x="5568386" y="5671755"/>
            <a:ext cx="2894831" cy="523220"/>
          </a:xfrm>
          <a:prstGeom prst="rect">
            <a:avLst/>
          </a:prstGeom>
          <a:noFill/>
        </p:spPr>
        <p:txBody>
          <a:bodyPr wrap="none" rtlCol="0">
            <a:spAutoFit/>
          </a:bodyPr>
          <a:lstStyle/>
          <a:p>
            <a:r>
              <a:rPr lang="en-US" sz="2800" dirty="0"/>
              <a:t>T=total length (bp)</a:t>
            </a:r>
          </a:p>
        </p:txBody>
      </p:sp>
      <p:sp>
        <p:nvSpPr>
          <p:cNvPr id="39" name="TextBox 38">
            <a:extLst>
              <a:ext uri="{FF2B5EF4-FFF2-40B4-BE49-F238E27FC236}">
                <a16:creationId xmlns:a16="http://schemas.microsoft.com/office/drawing/2014/main" id="{0CBA7045-67E6-3D44-B937-BE2B5F688E1D}"/>
              </a:ext>
            </a:extLst>
          </p:cNvPr>
          <p:cNvSpPr txBox="1"/>
          <p:nvPr/>
        </p:nvSpPr>
        <p:spPr>
          <a:xfrm>
            <a:off x="5658112" y="2683772"/>
            <a:ext cx="3231334" cy="461665"/>
          </a:xfrm>
          <a:prstGeom prst="rect">
            <a:avLst/>
          </a:prstGeom>
          <a:noFill/>
        </p:spPr>
        <p:txBody>
          <a:bodyPr wrap="none" rtlCol="0">
            <a:spAutoFit/>
          </a:bodyPr>
          <a:lstStyle/>
          <a:p>
            <a:r>
              <a:rPr lang="en-US" sz="2400" dirty="0"/>
              <a:t>Total length of 1-4 &gt;=T/2</a:t>
            </a:r>
          </a:p>
        </p:txBody>
      </p:sp>
    </p:spTree>
    <p:extLst>
      <p:ext uri="{BB962C8B-B14F-4D97-AF65-F5344CB8AC3E}">
        <p14:creationId xmlns:p14="http://schemas.microsoft.com/office/powerpoint/2010/main" val="418908063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Assembly statistics – L50</a:t>
            </a:r>
          </a:p>
        </p:txBody>
      </p:sp>
      <p:sp>
        <p:nvSpPr>
          <p:cNvPr id="4" name="Content Placeholder 3"/>
          <p:cNvSpPr>
            <a:spLocks noGrp="1"/>
          </p:cNvSpPr>
          <p:nvPr>
            <p:ph idx="1"/>
          </p:nvPr>
        </p:nvSpPr>
        <p:spPr>
          <a:xfrm>
            <a:off x="294057" y="1874240"/>
            <a:ext cx="4756498" cy="4320735"/>
          </a:xfrm>
        </p:spPr>
        <p:txBody>
          <a:bodyPr>
            <a:noAutofit/>
          </a:bodyPr>
          <a:lstStyle/>
          <a:p>
            <a:r>
              <a:rPr lang="en-US" sz="2800" dirty="0"/>
              <a:t>L50: The number of contigs whose summed length is N50.</a:t>
            </a:r>
          </a:p>
        </p:txBody>
      </p:sp>
      <p:sp>
        <p:nvSpPr>
          <p:cNvPr id="3" name="Slide Number Placeholder 2"/>
          <p:cNvSpPr>
            <a:spLocks noGrp="1"/>
          </p:cNvSpPr>
          <p:nvPr>
            <p:ph type="sldNum" sz="quarter" idx="12"/>
          </p:nvPr>
        </p:nvSpPr>
        <p:spPr/>
        <p:txBody>
          <a:bodyPr/>
          <a:lstStyle/>
          <a:p>
            <a:fld id="{9DA039C4-C5F2-1743-BB7A-5D831266C61E}" type="slidenum">
              <a:rPr lang="en-US" smtClean="0"/>
              <a:t>35</a:t>
            </a:fld>
            <a:endParaRPr lang="en-US"/>
          </a:p>
        </p:txBody>
      </p:sp>
      <p:cxnSp>
        <p:nvCxnSpPr>
          <p:cNvPr id="5" name="Straight Connector 4">
            <a:extLst>
              <a:ext uri="{FF2B5EF4-FFF2-40B4-BE49-F238E27FC236}">
                <a16:creationId xmlns:a16="http://schemas.microsoft.com/office/drawing/2014/main" id="{FE5301C3-0204-A241-8428-01144550A3C5}"/>
              </a:ext>
            </a:extLst>
          </p:cNvPr>
          <p:cNvCxnSpPr>
            <a:cxnSpLocks/>
          </p:cNvCxnSpPr>
          <p:nvPr/>
        </p:nvCxnSpPr>
        <p:spPr>
          <a:xfrm>
            <a:off x="5753894" y="1469172"/>
            <a:ext cx="3193774" cy="0"/>
          </a:xfrm>
          <a:prstGeom prst="line">
            <a:avLst/>
          </a:prstGeom>
          <a:ln w="38100">
            <a:solidFill>
              <a:schemeClr val="accent5">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6" name="Straight Connector 5">
            <a:extLst>
              <a:ext uri="{FF2B5EF4-FFF2-40B4-BE49-F238E27FC236}">
                <a16:creationId xmlns:a16="http://schemas.microsoft.com/office/drawing/2014/main" id="{AFCA97FB-611E-BB4E-88C5-8981A35E794A}"/>
              </a:ext>
            </a:extLst>
          </p:cNvPr>
          <p:cNvCxnSpPr>
            <a:cxnSpLocks/>
          </p:cNvCxnSpPr>
          <p:nvPr/>
        </p:nvCxnSpPr>
        <p:spPr>
          <a:xfrm>
            <a:off x="5753894" y="1874240"/>
            <a:ext cx="2809348" cy="0"/>
          </a:xfrm>
          <a:prstGeom prst="line">
            <a:avLst/>
          </a:prstGeom>
          <a:ln w="38100">
            <a:solidFill>
              <a:schemeClr val="accent5">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7" name="Straight Connector 6">
            <a:extLst>
              <a:ext uri="{FF2B5EF4-FFF2-40B4-BE49-F238E27FC236}">
                <a16:creationId xmlns:a16="http://schemas.microsoft.com/office/drawing/2014/main" id="{C60E04C0-C0C7-3343-97B4-ED113B8443DF}"/>
              </a:ext>
            </a:extLst>
          </p:cNvPr>
          <p:cNvCxnSpPr>
            <a:cxnSpLocks/>
          </p:cNvCxnSpPr>
          <p:nvPr/>
        </p:nvCxnSpPr>
        <p:spPr>
          <a:xfrm>
            <a:off x="5753894" y="2684374"/>
            <a:ext cx="2215581" cy="0"/>
          </a:xfrm>
          <a:prstGeom prst="line">
            <a:avLst/>
          </a:prstGeom>
          <a:ln w="57150">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79315EB5-0A61-884A-9F74-0DEDB1204E16}"/>
              </a:ext>
            </a:extLst>
          </p:cNvPr>
          <p:cNvCxnSpPr>
            <a:cxnSpLocks/>
          </p:cNvCxnSpPr>
          <p:nvPr/>
        </p:nvCxnSpPr>
        <p:spPr>
          <a:xfrm>
            <a:off x="5753894" y="2279307"/>
            <a:ext cx="2446853" cy="0"/>
          </a:xfrm>
          <a:prstGeom prst="line">
            <a:avLst/>
          </a:prstGeom>
          <a:ln w="38100">
            <a:solidFill>
              <a:schemeClr val="accent5">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DFCFB50B-7F8A-B040-BB7C-D003121D34A0}"/>
              </a:ext>
            </a:extLst>
          </p:cNvPr>
          <p:cNvSpPr txBox="1"/>
          <p:nvPr/>
        </p:nvSpPr>
        <p:spPr>
          <a:xfrm>
            <a:off x="5332019" y="1195431"/>
            <a:ext cx="334008" cy="523220"/>
          </a:xfrm>
          <a:prstGeom prst="rect">
            <a:avLst/>
          </a:prstGeom>
          <a:noFill/>
        </p:spPr>
        <p:txBody>
          <a:bodyPr wrap="none" rtlCol="0">
            <a:spAutoFit/>
          </a:bodyPr>
          <a:lstStyle/>
          <a:p>
            <a:r>
              <a:rPr lang="en-US" sz="2800" dirty="0"/>
              <a:t>1</a:t>
            </a:r>
          </a:p>
        </p:txBody>
      </p:sp>
      <p:sp>
        <p:nvSpPr>
          <p:cNvPr id="10" name="TextBox 9">
            <a:extLst>
              <a:ext uri="{FF2B5EF4-FFF2-40B4-BE49-F238E27FC236}">
                <a16:creationId xmlns:a16="http://schemas.microsoft.com/office/drawing/2014/main" id="{E99C4C16-21A5-1A4E-BCA4-C6BCFF86E6F3}"/>
              </a:ext>
            </a:extLst>
          </p:cNvPr>
          <p:cNvSpPr txBox="1"/>
          <p:nvPr/>
        </p:nvSpPr>
        <p:spPr>
          <a:xfrm>
            <a:off x="5332019" y="1602209"/>
            <a:ext cx="334008" cy="523220"/>
          </a:xfrm>
          <a:prstGeom prst="rect">
            <a:avLst/>
          </a:prstGeom>
          <a:noFill/>
        </p:spPr>
        <p:txBody>
          <a:bodyPr wrap="none" rtlCol="0">
            <a:spAutoFit/>
          </a:bodyPr>
          <a:lstStyle/>
          <a:p>
            <a:r>
              <a:rPr lang="en-US" sz="2800" dirty="0"/>
              <a:t>2</a:t>
            </a:r>
          </a:p>
        </p:txBody>
      </p:sp>
      <p:sp>
        <p:nvSpPr>
          <p:cNvPr id="11" name="TextBox 10">
            <a:extLst>
              <a:ext uri="{FF2B5EF4-FFF2-40B4-BE49-F238E27FC236}">
                <a16:creationId xmlns:a16="http://schemas.microsoft.com/office/drawing/2014/main" id="{7D6C7504-02F4-5846-AC26-ED4087915339}"/>
              </a:ext>
            </a:extLst>
          </p:cNvPr>
          <p:cNvSpPr txBox="1"/>
          <p:nvPr/>
        </p:nvSpPr>
        <p:spPr>
          <a:xfrm>
            <a:off x="5332019" y="2017664"/>
            <a:ext cx="334008" cy="523220"/>
          </a:xfrm>
          <a:prstGeom prst="rect">
            <a:avLst/>
          </a:prstGeom>
          <a:noFill/>
        </p:spPr>
        <p:txBody>
          <a:bodyPr wrap="none" rtlCol="0">
            <a:spAutoFit/>
          </a:bodyPr>
          <a:lstStyle/>
          <a:p>
            <a:r>
              <a:rPr lang="en-US" sz="2800" dirty="0"/>
              <a:t>3</a:t>
            </a:r>
          </a:p>
        </p:txBody>
      </p:sp>
      <p:sp>
        <p:nvSpPr>
          <p:cNvPr id="12" name="TextBox 11">
            <a:extLst>
              <a:ext uri="{FF2B5EF4-FFF2-40B4-BE49-F238E27FC236}">
                <a16:creationId xmlns:a16="http://schemas.microsoft.com/office/drawing/2014/main" id="{7BD3C961-B088-AC44-95FD-72F9BE7DFDDF}"/>
              </a:ext>
            </a:extLst>
          </p:cNvPr>
          <p:cNvSpPr txBox="1"/>
          <p:nvPr/>
        </p:nvSpPr>
        <p:spPr>
          <a:xfrm>
            <a:off x="5332019" y="2398665"/>
            <a:ext cx="334008" cy="523220"/>
          </a:xfrm>
          <a:prstGeom prst="rect">
            <a:avLst/>
          </a:prstGeom>
          <a:noFill/>
        </p:spPr>
        <p:txBody>
          <a:bodyPr wrap="none" rtlCol="0">
            <a:spAutoFit/>
          </a:bodyPr>
          <a:lstStyle/>
          <a:p>
            <a:r>
              <a:rPr lang="en-US" sz="2800" dirty="0"/>
              <a:t>4</a:t>
            </a:r>
          </a:p>
        </p:txBody>
      </p:sp>
      <p:cxnSp>
        <p:nvCxnSpPr>
          <p:cNvPr id="13" name="Straight Connector 12">
            <a:extLst>
              <a:ext uri="{FF2B5EF4-FFF2-40B4-BE49-F238E27FC236}">
                <a16:creationId xmlns:a16="http://schemas.microsoft.com/office/drawing/2014/main" id="{DB520891-3ACE-B04C-BF6D-A8264D733015}"/>
              </a:ext>
            </a:extLst>
          </p:cNvPr>
          <p:cNvCxnSpPr>
            <a:cxnSpLocks/>
          </p:cNvCxnSpPr>
          <p:nvPr/>
        </p:nvCxnSpPr>
        <p:spPr>
          <a:xfrm>
            <a:off x="5753894" y="3089441"/>
            <a:ext cx="2079445" cy="0"/>
          </a:xfrm>
          <a:prstGeom prst="line">
            <a:avLst/>
          </a:prstGeom>
          <a:ln w="38100">
            <a:solidFill>
              <a:schemeClr val="accent5">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95B5962D-8A81-9045-BB92-372D02BA142E}"/>
              </a:ext>
            </a:extLst>
          </p:cNvPr>
          <p:cNvCxnSpPr>
            <a:cxnSpLocks/>
          </p:cNvCxnSpPr>
          <p:nvPr/>
        </p:nvCxnSpPr>
        <p:spPr>
          <a:xfrm>
            <a:off x="5753894" y="5114777"/>
            <a:ext cx="909296" cy="0"/>
          </a:xfrm>
          <a:prstGeom prst="line">
            <a:avLst/>
          </a:prstGeom>
          <a:ln w="38100">
            <a:solidFill>
              <a:schemeClr val="accent5">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12806F6D-0B5B-DE41-B723-E6536A2E33FE}"/>
              </a:ext>
            </a:extLst>
          </p:cNvPr>
          <p:cNvCxnSpPr>
            <a:cxnSpLocks/>
          </p:cNvCxnSpPr>
          <p:nvPr/>
        </p:nvCxnSpPr>
        <p:spPr>
          <a:xfrm>
            <a:off x="5753894" y="3494508"/>
            <a:ext cx="1901688" cy="0"/>
          </a:xfrm>
          <a:prstGeom prst="line">
            <a:avLst/>
          </a:prstGeom>
          <a:ln w="38100">
            <a:solidFill>
              <a:schemeClr val="accent5">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51B9BAF3-E870-6B49-875C-ACAF13710F15}"/>
              </a:ext>
            </a:extLst>
          </p:cNvPr>
          <p:cNvCxnSpPr>
            <a:cxnSpLocks/>
          </p:cNvCxnSpPr>
          <p:nvPr/>
        </p:nvCxnSpPr>
        <p:spPr>
          <a:xfrm>
            <a:off x="5753894" y="4709710"/>
            <a:ext cx="1417642" cy="0"/>
          </a:xfrm>
          <a:prstGeom prst="line">
            <a:avLst/>
          </a:prstGeom>
          <a:ln w="38100">
            <a:solidFill>
              <a:schemeClr val="accent5">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CCD59B7B-513E-7F41-B716-E658C1D01418}"/>
              </a:ext>
            </a:extLst>
          </p:cNvPr>
          <p:cNvCxnSpPr>
            <a:cxnSpLocks/>
          </p:cNvCxnSpPr>
          <p:nvPr/>
        </p:nvCxnSpPr>
        <p:spPr>
          <a:xfrm>
            <a:off x="5753894" y="4304642"/>
            <a:ext cx="1543878" cy="0"/>
          </a:xfrm>
          <a:prstGeom prst="line">
            <a:avLst/>
          </a:prstGeom>
          <a:ln w="38100">
            <a:solidFill>
              <a:schemeClr val="accent5">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F359F618-617C-874B-AD33-71B863600EE4}"/>
              </a:ext>
            </a:extLst>
          </p:cNvPr>
          <p:cNvCxnSpPr>
            <a:cxnSpLocks/>
          </p:cNvCxnSpPr>
          <p:nvPr/>
        </p:nvCxnSpPr>
        <p:spPr>
          <a:xfrm>
            <a:off x="5753894" y="3899575"/>
            <a:ext cx="1785050" cy="0"/>
          </a:xfrm>
          <a:prstGeom prst="line">
            <a:avLst/>
          </a:prstGeom>
          <a:ln w="38100">
            <a:solidFill>
              <a:schemeClr val="accent5">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0C6837CA-ED48-8F47-8DB2-54D14EC1E92E}"/>
              </a:ext>
            </a:extLst>
          </p:cNvPr>
          <p:cNvCxnSpPr>
            <a:cxnSpLocks/>
          </p:cNvCxnSpPr>
          <p:nvPr/>
        </p:nvCxnSpPr>
        <p:spPr>
          <a:xfrm>
            <a:off x="5753894" y="5519847"/>
            <a:ext cx="731166" cy="0"/>
          </a:xfrm>
          <a:prstGeom prst="line">
            <a:avLst/>
          </a:prstGeom>
          <a:ln w="38100">
            <a:solidFill>
              <a:schemeClr val="accent5">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0" name="TextBox 19">
            <a:extLst>
              <a:ext uri="{FF2B5EF4-FFF2-40B4-BE49-F238E27FC236}">
                <a16:creationId xmlns:a16="http://schemas.microsoft.com/office/drawing/2014/main" id="{5F53DA6A-9DEB-884E-BB0D-BE36380C6FDF}"/>
              </a:ext>
            </a:extLst>
          </p:cNvPr>
          <p:cNvSpPr txBox="1"/>
          <p:nvPr/>
        </p:nvSpPr>
        <p:spPr>
          <a:xfrm>
            <a:off x="5341917" y="2832249"/>
            <a:ext cx="367408" cy="523220"/>
          </a:xfrm>
          <a:prstGeom prst="rect">
            <a:avLst/>
          </a:prstGeom>
          <a:noFill/>
        </p:spPr>
        <p:txBody>
          <a:bodyPr wrap="none" rtlCol="0">
            <a:spAutoFit/>
          </a:bodyPr>
          <a:lstStyle/>
          <a:p>
            <a:r>
              <a:rPr lang="en-US" sz="2800" dirty="0"/>
              <a:t>5</a:t>
            </a:r>
          </a:p>
        </p:txBody>
      </p:sp>
      <p:sp>
        <p:nvSpPr>
          <p:cNvPr id="21" name="TextBox 20">
            <a:extLst>
              <a:ext uri="{FF2B5EF4-FFF2-40B4-BE49-F238E27FC236}">
                <a16:creationId xmlns:a16="http://schemas.microsoft.com/office/drawing/2014/main" id="{F2845AEB-8DED-F648-8B67-2809792BB971}"/>
              </a:ext>
            </a:extLst>
          </p:cNvPr>
          <p:cNvSpPr txBox="1"/>
          <p:nvPr/>
        </p:nvSpPr>
        <p:spPr>
          <a:xfrm>
            <a:off x="5341917" y="3239027"/>
            <a:ext cx="367408" cy="523220"/>
          </a:xfrm>
          <a:prstGeom prst="rect">
            <a:avLst/>
          </a:prstGeom>
          <a:noFill/>
        </p:spPr>
        <p:txBody>
          <a:bodyPr wrap="none" rtlCol="0">
            <a:spAutoFit/>
          </a:bodyPr>
          <a:lstStyle/>
          <a:p>
            <a:r>
              <a:rPr lang="en-US" sz="2800" dirty="0"/>
              <a:t>6</a:t>
            </a:r>
          </a:p>
        </p:txBody>
      </p:sp>
      <p:sp>
        <p:nvSpPr>
          <p:cNvPr id="22" name="TextBox 21">
            <a:extLst>
              <a:ext uri="{FF2B5EF4-FFF2-40B4-BE49-F238E27FC236}">
                <a16:creationId xmlns:a16="http://schemas.microsoft.com/office/drawing/2014/main" id="{436DF160-5B40-F74F-BA42-6384A2313878}"/>
              </a:ext>
            </a:extLst>
          </p:cNvPr>
          <p:cNvSpPr txBox="1"/>
          <p:nvPr/>
        </p:nvSpPr>
        <p:spPr>
          <a:xfrm>
            <a:off x="5341917" y="3654482"/>
            <a:ext cx="367408" cy="523220"/>
          </a:xfrm>
          <a:prstGeom prst="rect">
            <a:avLst/>
          </a:prstGeom>
          <a:noFill/>
        </p:spPr>
        <p:txBody>
          <a:bodyPr wrap="none" rtlCol="0">
            <a:spAutoFit/>
          </a:bodyPr>
          <a:lstStyle/>
          <a:p>
            <a:r>
              <a:rPr lang="en-US" sz="2800" dirty="0"/>
              <a:t>7</a:t>
            </a:r>
          </a:p>
        </p:txBody>
      </p:sp>
      <p:sp>
        <p:nvSpPr>
          <p:cNvPr id="23" name="TextBox 22">
            <a:extLst>
              <a:ext uri="{FF2B5EF4-FFF2-40B4-BE49-F238E27FC236}">
                <a16:creationId xmlns:a16="http://schemas.microsoft.com/office/drawing/2014/main" id="{7F5C0509-1E0C-FB4D-9D7F-EE72A42D62A6}"/>
              </a:ext>
            </a:extLst>
          </p:cNvPr>
          <p:cNvSpPr txBox="1"/>
          <p:nvPr/>
        </p:nvSpPr>
        <p:spPr>
          <a:xfrm>
            <a:off x="5341917" y="4035483"/>
            <a:ext cx="367408" cy="523220"/>
          </a:xfrm>
          <a:prstGeom prst="rect">
            <a:avLst/>
          </a:prstGeom>
          <a:noFill/>
        </p:spPr>
        <p:txBody>
          <a:bodyPr wrap="none" rtlCol="0">
            <a:spAutoFit/>
          </a:bodyPr>
          <a:lstStyle/>
          <a:p>
            <a:r>
              <a:rPr lang="en-US" sz="2800" dirty="0"/>
              <a:t>8</a:t>
            </a:r>
          </a:p>
        </p:txBody>
      </p:sp>
      <p:sp>
        <p:nvSpPr>
          <p:cNvPr id="24" name="TextBox 23">
            <a:extLst>
              <a:ext uri="{FF2B5EF4-FFF2-40B4-BE49-F238E27FC236}">
                <a16:creationId xmlns:a16="http://schemas.microsoft.com/office/drawing/2014/main" id="{125ECC4A-2D76-3C4B-AF50-616960F11551}"/>
              </a:ext>
            </a:extLst>
          </p:cNvPr>
          <p:cNvSpPr txBox="1"/>
          <p:nvPr/>
        </p:nvSpPr>
        <p:spPr>
          <a:xfrm>
            <a:off x="5330044" y="4447284"/>
            <a:ext cx="367408" cy="523220"/>
          </a:xfrm>
          <a:prstGeom prst="rect">
            <a:avLst/>
          </a:prstGeom>
          <a:noFill/>
        </p:spPr>
        <p:txBody>
          <a:bodyPr wrap="none" rtlCol="0">
            <a:spAutoFit/>
          </a:bodyPr>
          <a:lstStyle/>
          <a:p>
            <a:r>
              <a:rPr lang="en-US" sz="2800" dirty="0"/>
              <a:t>9</a:t>
            </a:r>
          </a:p>
        </p:txBody>
      </p:sp>
      <p:sp>
        <p:nvSpPr>
          <p:cNvPr id="25" name="TextBox 24">
            <a:extLst>
              <a:ext uri="{FF2B5EF4-FFF2-40B4-BE49-F238E27FC236}">
                <a16:creationId xmlns:a16="http://schemas.microsoft.com/office/drawing/2014/main" id="{2177F607-41C9-F748-A7E6-2DE602168EC0}"/>
              </a:ext>
            </a:extLst>
          </p:cNvPr>
          <p:cNvSpPr txBox="1"/>
          <p:nvPr/>
        </p:nvSpPr>
        <p:spPr>
          <a:xfrm>
            <a:off x="5223165" y="5257820"/>
            <a:ext cx="550151" cy="523220"/>
          </a:xfrm>
          <a:prstGeom prst="rect">
            <a:avLst/>
          </a:prstGeom>
          <a:noFill/>
        </p:spPr>
        <p:txBody>
          <a:bodyPr wrap="none" rtlCol="0">
            <a:spAutoFit/>
          </a:bodyPr>
          <a:lstStyle/>
          <a:p>
            <a:r>
              <a:rPr lang="en-US" sz="2800" dirty="0"/>
              <a:t>11</a:t>
            </a:r>
          </a:p>
        </p:txBody>
      </p:sp>
      <p:sp>
        <p:nvSpPr>
          <p:cNvPr id="26" name="TextBox 25">
            <a:extLst>
              <a:ext uri="{FF2B5EF4-FFF2-40B4-BE49-F238E27FC236}">
                <a16:creationId xmlns:a16="http://schemas.microsoft.com/office/drawing/2014/main" id="{990E2A61-27B2-EE40-BA4F-646C9EBCCDED}"/>
              </a:ext>
            </a:extLst>
          </p:cNvPr>
          <p:cNvSpPr txBox="1"/>
          <p:nvPr/>
        </p:nvSpPr>
        <p:spPr>
          <a:xfrm>
            <a:off x="5187541" y="4842004"/>
            <a:ext cx="550151" cy="523220"/>
          </a:xfrm>
          <a:prstGeom prst="rect">
            <a:avLst/>
          </a:prstGeom>
          <a:noFill/>
        </p:spPr>
        <p:txBody>
          <a:bodyPr wrap="none" rtlCol="0">
            <a:spAutoFit/>
          </a:bodyPr>
          <a:lstStyle/>
          <a:p>
            <a:r>
              <a:rPr lang="en-US" sz="2800" dirty="0"/>
              <a:t>10</a:t>
            </a:r>
          </a:p>
        </p:txBody>
      </p:sp>
      <p:sp>
        <p:nvSpPr>
          <p:cNvPr id="27" name="TextBox 26">
            <a:extLst>
              <a:ext uri="{FF2B5EF4-FFF2-40B4-BE49-F238E27FC236}">
                <a16:creationId xmlns:a16="http://schemas.microsoft.com/office/drawing/2014/main" id="{1F612D6A-C45C-2F48-812A-2B4DE6801DD6}"/>
              </a:ext>
            </a:extLst>
          </p:cNvPr>
          <p:cNvSpPr txBox="1"/>
          <p:nvPr/>
        </p:nvSpPr>
        <p:spPr>
          <a:xfrm>
            <a:off x="5568386" y="5671755"/>
            <a:ext cx="2894831" cy="523220"/>
          </a:xfrm>
          <a:prstGeom prst="rect">
            <a:avLst/>
          </a:prstGeom>
          <a:noFill/>
        </p:spPr>
        <p:txBody>
          <a:bodyPr wrap="none" rtlCol="0">
            <a:spAutoFit/>
          </a:bodyPr>
          <a:lstStyle/>
          <a:p>
            <a:r>
              <a:rPr lang="en-US" sz="2800" dirty="0"/>
              <a:t>T=total length (bp)</a:t>
            </a:r>
          </a:p>
        </p:txBody>
      </p:sp>
      <p:sp>
        <p:nvSpPr>
          <p:cNvPr id="29" name="TextBox 28">
            <a:extLst>
              <a:ext uri="{FF2B5EF4-FFF2-40B4-BE49-F238E27FC236}">
                <a16:creationId xmlns:a16="http://schemas.microsoft.com/office/drawing/2014/main" id="{2AACFCCC-7035-DB4D-9D49-D0BF1F992629}"/>
              </a:ext>
            </a:extLst>
          </p:cNvPr>
          <p:cNvSpPr txBox="1"/>
          <p:nvPr/>
        </p:nvSpPr>
        <p:spPr>
          <a:xfrm>
            <a:off x="8010974" y="2398665"/>
            <a:ext cx="1063112" cy="523220"/>
          </a:xfrm>
          <a:prstGeom prst="rect">
            <a:avLst/>
          </a:prstGeom>
          <a:noFill/>
        </p:spPr>
        <p:txBody>
          <a:bodyPr wrap="none" rtlCol="0">
            <a:spAutoFit/>
          </a:bodyPr>
          <a:lstStyle/>
          <a:p>
            <a:r>
              <a:rPr lang="en-US" sz="2800" dirty="0">
                <a:solidFill>
                  <a:srgbClr val="FF0000"/>
                </a:solidFill>
              </a:rPr>
              <a:t>L50=4</a:t>
            </a:r>
          </a:p>
        </p:txBody>
      </p:sp>
    </p:spTree>
    <p:extLst>
      <p:ext uri="{BB962C8B-B14F-4D97-AF65-F5344CB8AC3E}">
        <p14:creationId xmlns:p14="http://schemas.microsoft.com/office/powerpoint/2010/main" val="18762588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An example to determine N50</a:t>
            </a:r>
          </a:p>
        </p:txBody>
      </p:sp>
      <p:sp>
        <p:nvSpPr>
          <p:cNvPr id="4" name="Content Placeholder 3"/>
          <p:cNvSpPr>
            <a:spLocks noGrp="1"/>
          </p:cNvSpPr>
          <p:nvPr>
            <p:ph idx="1"/>
          </p:nvPr>
        </p:nvSpPr>
        <p:spPr>
          <a:xfrm>
            <a:off x="135668" y="1337729"/>
            <a:ext cx="3773723" cy="671851"/>
          </a:xfrm>
        </p:spPr>
        <p:txBody>
          <a:bodyPr>
            <a:noAutofit/>
          </a:bodyPr>
          <a:lstStyle/>
          <a:p>
            <a:pPr marL="0" indent="0">
              <a:buNone/>
            </a:pPr>
            <a:r>
              <a:rPr lang="en-US" sz="3200" dirty="0"/>
              <a:t>assembly: 20 </a:t>
            </a:r>
            <a:r>
              <a:rPr lang="en-US" sz="3200" dirty="0" err="1"/>
              <a:t>contigs</a:t>
            </a:r>
            <a:endParaRPr lang="en-US" sz="3200" dirty="0"/>
          </a:p>
        </p:txBody>
      </p:sp>
      <p:sp>
        <p:nvSpPr>
          <p:cNvPr id="6" name="TextBox 5"/>
          <p:cNvSpPr txBox="1"/>
          <p:nvPr/>
        </p:nvSpPr>
        <p:spPr>
          <a:xfrm>
            <a:off x="139049" y="2857331"/>
            <a:ext cx="2174826" cy="754630"/>
          </a:xfrm>
          <a:prstGeom prst="rect">
            <a:avLst/>
          </a:prstGeom>
          <a:noFill/>
        </p:spPr>
        <p:txBody>
          <a:bodyPr wrap="none" rtlCol="0">
            <a:spAutoFit/>
          </a:bodyPr>
          <a:lstStyle/>
          <a:p>
            <a:pPr>
              <a:lnSpc>
                <a:spcPct val="150000"/>
              </a:lnSpc>
            </a:pPr>
            <a:r>
              <a:rPr lang="en-US" sz="3200" dirty="0" err="1"/>
              <a:t>contig</a:t>
            </a:r>
            <a:r>
              <a:rPr lang="en-US" sz="3200" dirty="0"/>
              <a:t> N50?</a:t>
            </a:r>
          </a:p>
        </p:txBody>
      </p:sp>
      <p:graphicFrame>
        <p:nvGraphicFramePr>
          <p:cNvPr id="7" name="Table 6"/>
          <p:cNvGraphicFramePr>
            <a:graphicFrameLocks noGrp="1"/>
          </p:cNvGraphicFramePr>
          <p:nvPr>
            <p:extLst>
              <p:ext uri="{D42A27DB-BD31-4B8C-83A1-F6EECF244321}">
                <p14:modId xmlns:p14="http://schemas.microsoft.com/office/powerpoint/2010/main" val="3953372509"/>
              </p:ext>
            </p:extLst>
          </p:nvPr>
        </p:nvGraphicFramePr>
        <p:xfrm>
          <a:off x="4140200" y="1337729"/>
          <a:ext cx="1854200" cy="5004651"/>
        </p:xfrm>
        <a:graphic>
          <a:graphicData uri="http://schemas.openxmlformats.org/drawingml/2006/table">
            <a:tbl>
              <a:tblPr/>
              <a:tblGrid>
                <a:gridCol w="825500">
                  <a:extLst>
                    <a:ext uri="{9D8B030D-6E8A-4147-A177-3AD203B41FA5}">
                      <a16:colId xmlns:a16="http://schemas.microsoft.com/office/drawing/2014/main" val="20000"/>
                    </a:ext>
                  </a:extLst>
                </a:gridCol>
                <a:gridCol w="1028700">
                  <a:extLst>
                    <a:ext uri="{9D8B030D-6E8A-4147-A177-3AD203B41FA5}">
                      <a16:colId xmlns:a16="http://schemas.microsoft.com/office/drawing/2014/main" val="20001"/>
                    </a:ext>
                  </a:extLst>
                </a:gridCol>
              </a:tblGrid>
              <a:tr h="190500">
                <a:tc>
                  <a:txBody>
                    <a:bodyPr/>
                    <a:lstStyle/>
                    <a:p>
                      <a:pPr algn="ctr" fontAlgn="b"/>
                      <a:r>
                        <a:rPr lang="en-US" sz="1400" b="0" i="0" u="none" strike="noStrike">
                          <a:solidFill>
                            <a:srgbClr val="000000"/>
                          </a:solidFill>
                          <a:effectLst/>
                          <a:latin typeface="Calibri"/>
                        </a:rPr>
                        <a:t>ctg_ID</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ctg_size (kbp)</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90500">
                <a:tc>
                  <a:txBody>
                    <a:bodyPr/>
                    <a:lstStyle/>
                    <a:p>
                      <a:pPr algn="ctr" fontAlgn="b"/>
                      <a:r>
                        <a:rPr lang="en-US" sz="1400" b="0" i="0" u="none" strike="noStrike" dirty="0">
                          <a:solidFill>
                            <a:srgbClr val="000000"/>
                          </a:solidFill>
                          <a:effectLst/>
                          <a:latin typeface="Calibri"/>
                        </a:rPr>
                        <a:t>1</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615</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90500">
                <a:tc>
                  <a:txBody>
                    <a:bodyPr/>
                    <a:lstStyle/>
                    <a:p>
                      <a:pPr algn="ctr" fontAlgn="b"/>
                      <a:r>
                        <a:rPr lang="en-US" sz="1400" b="0" i="0" u="none" strike="noStrike">
                          <a:solidFill>
                            <a:srgbClr val="000000"/>
                          </a:solidFill>
                          <a:effectLst/>
                          <a:latin typeface="Calibri"/>
                        </a:rPr>
                        <a:t>2</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a:rPr>
                        <a:t>515</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90500">
                <a:tc>
                  <a:txBody>
                    <a:bodyPr/>
                    <a:lstStyle/>
                    <a:p>
                      <a:pPr algn="ctr" fontAlgn="b"/>
                      <a:r>
                        <a:rPr lang="en-US" sz="1400" b="0" i="0" u="none" strike="noStrike">
                          <a:solidFill>
                            <a:srgbClr val="000000"/>
                          </a:solidFill>
                          <a:effectLst/>
                          <a:latin typeface="Calibri"/>
                        </a:rPr>
                        <a:t>3</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512</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190500">
                <a:tc>
                  <a:txBody>
                    <a:bodyPr/>
                    <a:lstStyle/>
                    <a:p>
                      <a:pPr algn="ctr" fontAlgn="b"/>
                      <a:r>
                        <a:rPr lang="en-US" sz="1400" b="0" i="0" u="none" strike="noStrike">
                          <a:solidFill>
                            <a:srgbClr val="000000"/>
                          </a:solidFill>
                          <a:effectLst/>
                          <a:latin typeface="Calibri"/>
                        </a:rPr>
                        <a:t>4</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450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190500">
                <a:tc>
                  <a:txBody>
                    <a:bodyPr/>
                    <a:lstStyle/>
                    <a:p>
                      <a:pPr algn="ctr" fontAlgn="b"/>
                      <a:r>
                        <a:rPr lang="en-US" sz="1400" b="0" i="0" u="none" strike="noStrike">
                          <a:solidFill>
                            <a:srgbClr val="000000"/>
                          </a:solidFill>
                          <a:effectLst/>
                          <a:latin typeface="Calibri"/>
                        </a:rPr>
                        <a:t>5</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chemeClr val="tx1"/>
                          </a:solidFill>
                          <a:effectLst/>
                          <a:latin typeface="Calibri"/>
                        </a:rPr>
                        <a:t>360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190500">
                <a:tc>
                  <a:txBody>
                    <a:bodyPr/>
                    <a:lstStyle/>
                    <a:p>
                      <a:pPr algn="ctr" fontAlgn="b"/>
                      <a:r>
                        <a:rPr lang="en-US" sz="1400" b="0" i="0" u="none" strike="noStrike">
                          <a:solidFill>
                            <a:srgbClr val="000000"/>
                          </a:solidFill>
                          <a:effectLst/>
                          <a:latin typeface="Calibri"/>
                        </a:rPr>
                        <a:t>6</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chemeClr val="tx1"/>
                          </a:solidFill>
                          <a:effectLst/>
                          <a:latin typeface="Calibri"/>
                        </a:rPr>
                        <a:t>356</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190500">
                <a:tc>
                  <a:txBody>
                    <a:bodyPr/>
                    <a:lstStyle/>
                    <a:p>
                      <a:pPr algn="ctr" fontAlgn="b"/>
                      <a:r>
                        <a:rPr lang="en-US" sz="1400" b="0" i="0" u="none" strike="noStrike">
                          <a:solidFill>
                            <a:srgbClr val="000000"/>
                          </a:solidFill>
                          <a:effectLst/>
                          <a:latin typeface="Calibri"/>
                        </a:rPr>
                        <a:t>7</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a:rPr>
                        <a:t>310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257391">
                <a:tc>
                  <a:txBody>
                    <a:bodyPr/>
                    <a:lstStyle/>
                    <a:p>
                      <a:pPr algn="ctr" fontAlgn="b"/>
                      <a:r>
                        <a:rPr lang="en-US" sz="1400" b="0" i="0" u="none" strike="noStrike">
                          <a:solidFill>
                            <a:srgbClr val="000000"/>
                          </a:solidFill>
                          <a:effectLst/>
                          <a:latin typeface="Calibri"/>
                        </a:rPr>
                        <a:t>8</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a:rPr>
                        <a:t>201</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190500">
                <a:tc>
                  <a:txBody>
                    <a:bodyPr/>
                    <a:lstStyle/>
                    <a:p>
                      <a:pPr algn="ctr" fontAlgn="b"/>
                      <a:r>
                        <a:rPr lang="en-US" sz="1400" b="0" i="0" u="none" strike="noStrike">
                          <a:solidFill>
                            <a:srgbClr val="000000"/>
                          </a:solidFill>
                          <a:effectLst/>
                          <a:latin typeface="Calibri"/>
                        </a:rPr>
                        <a:t>9</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a:rPr>
                        <a:t>189</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190500">
                <a:tc>
                  <a:txBody>
                    <a:bodyPr/>
                    <a:lstStyle/>
                    <a:p>
                      <a:pPr algn="ctr" fontAlgn="b"/>
                      <a:r>
                        <a:rPr lang="en-US" sz="1400" b="0" i="0" u="none" strike="noStrike" dirty="0">
                          <a:solidFill>
                            <a:srgbClr val="000000"/>
                          </a:solidFill>
                          <a:effectLst/>
                          <a:latin typeface="Calibri"/>
                        </a:rPr>
                        <a:t>10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186</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190500">
                <a:tc>
                  <a:txBody>
                    <a:bodyPr/>
                    <a:lstStyle/>
                    <a:p>
                      <a:pPr algn="ctr" fontAlgn="b"/>
                      <a:r>
                        <a:rPr lang="en-US" sz="1400" b="0" i="0" u="none" strike="noStrike" dirty="0">
                          <a:solidFill>
                            <a:srgbClr val="000000"/>
                          </a:solidFill>
                          <a:effectLst/>
                          <a:latin typeface="Calibri"/>
                        </a:rPr>
                        <a:t>11</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160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1"/>
                  </a:ext>
                </a:extLst>
              </a:tr>
              <a:tr h="190500">
                <a:tc>
                  <a:txBody>
                    <a:bodyPr/>
                    <a:lstStyle/>
                    <a:p>
                      <a:pPr algn="ctr" fontAlgn="b"/>
                      <a:r>
                        <a:rPr lang="en-US" sz="1400" b="0" i="0" u="none" strike="noStrike">
                          <a:solidFill>
                            <a:srgbClr val="000000"/>
                          </a:solidFill>
                          <a:effectLst/>
                          <a:latin typeface="Calibri"/>
                        </a:rPr>
                        <a:t>12</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150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2"/>
                  </a:ext>
                </a:extLst>
              </a:tr>
              <a:tr h="190500">
                <a:tc>
                  <a:txBody>
                    <a:bodyPr/>
                    <a:lstStyle/>
                    <a:p>
                      <a:pPr algn="ctr" fontAlgn="b"/>
                      <a:r>
                        <a:rPr lang="en-US" sz="1400" b="0" i="0" u="none" strike="noStrike">
                          <a:solidFill>
                            <a:srgbClr val="000000"/>
                          </a:solidFill>
                          <a:effectLst/>
                          <a:latin typeface="Calibri"/>
                        </a:rPr>
                        <a:t>13</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a:rPr>
                        <a:t>120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3"/>
                  </a:ext>
                </a:extLst>
              </a:tr>
              <a:tr h="190500">
                <a:tc>
                  <a:txBody>
                    <a:bodyPr/>
                    <a:lstStyle/>
                    <a:p>
                      <a:pPr algn="ctr" fontAlgn="b"/>
                      <a:r>
                        <a:rPr lang="en-US" sz="1400" b="0" i="0" u="none" strike="noStrike">
                          <a:solidFill>
                            <a:srgbClr val="000000"/>
                          </a:solidFill>
                          <a:effectLst/>
                          <a:latin typeface="Calibri"/>
                        </a:rPr>
                        <a:t>14</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102</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4"/>
                  </a:ext>
                </a:extLst>
              </a:tr>
              <a:tr h="190500">
                <a:tc>
                  <a:txBody>
                    <a:bodyPr/>
                    <a:lstStyle/>
                    <a:p>
                      <a:pPr algn="ctr" fontAlgn="b"/>
                      <a:r>
                        <a:rPr lang="en-US" sz="1400" b="0" i="0" u="none" strike="noStrike">
                          <a:solidFill>
                            <a:srgbClr val="000000"/>
                          </a:solidFill>
                          <a:effectLst/>
                          <a:latin typeface="Calibri"/>
                        </a:rPr>
                        <a:t>15</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95</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5"/>
                  </a:ext>
                </a:extLst>
              </a:tr>
              <a:tr h="190500">
                <a:tc>
                  <a:txBody>
                    <a:bodyPr/>
                    <a:lstStyle/>
                    <a:p>
                      <a:pPr algn="ctr" fontAlgn="b"/>
                      <a:r>
                        <a:rPr lang="en-US" sz="1400" b="0" i="0" u="none" strike="noStrike">
                          <a:solidFill>
                            <a:srgbClr val="000000"/>
                          </a:solidFill>
                          <a:effectLst/>
                          <a:latin typeface="Calibri"/>
                        </a:rPr>
                        <a:t>16</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a:rPr>
                        <a:t>86</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6"/>
                  </a:ext>
                </a:extLst>
              </a:tr>
              <a:tr h="190500">
                <a:tc>
                  <a:txBody>
                    <a:bodyPr/>
                    <a:lstStyle/>
                    <a:p>
                      <a:pPr algn="ctr" fontAlgn="b"/>
                      <a:r>
                        <a:rPr lang="en-US" sz="1400" b="0" i="0" u="none" strike="noStrike">
                          <a:solidFill>
                            <a:srgbClr val="000000"/>
                          </a:solidFill>
                          <a:effectLst/>
                          <a:latin typeface="Calibri"/>
                        </a:rPr>
                        <a:t>17</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a:rPr>
                        <a:t>82</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7"/>
                  </a:ext>
                </a:extLst>
              </a:tr>
              <a:tr h="190500">
                <a:tc>
                  <a:txBody>
                    <a:bodyPr/>
                    <a:lstStyle/>
                    <a:p>
                      <a:pPr algn="ctr" fontAlgn="b"/>
                      <a:r>
                        <a:rPr lang="en-US" sz="1400" b="0" i="0" u="none" strike="noStrike">
                          <a:solidFill>
                            <a:srgbClr val="000000"/>
                          </a:solidFill>
                          <a:effectLst/>
                          <a:latin typeface="Calibri"/>
                        </a:rPr>
                        <a:t>18</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a:rPr>
                        <a:t>54</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8"/>
                  </a:ext>
                </a:extLst>
              </a:tr>
              <a:tr h="190500">
                <a:tc>
                  <a:txBody>
                    <a:bodyPr/>
                    <a:lstStyle/>
                    <a:p>
                      <a:pPr algn="ctr" fontAlgn="b"/>
                      <a:r>
                        <a:rPr lang="en-US" sz="1400" b="0" i="0" u="none" strike="noStrike">
                          <a:solidFill>
                            <a:srgbClr val="000000"/>
                          </a:solidFill>
                          <a:effectLst/>
                          <a:latin typeface="Calibri"/>
                        </a:rPr>
                        <a:t>19</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a:rPr>
                        <a:t>32</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9"/>
                  </a:ext>
                </a:extLst>
              </a:tr>
              <a:tr h="190500">
                <a:tc>
                  <a:txBody>
                    <a:bodyPr/>
                    <a:lstStyle/>
                    <a:p>
                      <a:pPr algn="ctr" fontAlgn="b"/>
                      <a:r>
                        <a:rPr lang="en-US" sz="1400" b="0" i="0" u="none" strike="noStrike">
                          <a:solidFill>
                            <a:srgbClr val="000000"/>
                          </a:solidFill>
                          <a:effectLst/>
                          <a:latin typeface="Calibri"/>
                        </a:rPr>
                        <a:t>20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a:rPr>
                        <a:t>21</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0"/>
                  </a:ext>
                </a:extLst>
              </a:tr>
              <a:tr h="190500">
                <a:tc>
                  <a:txBody>
                    <a:bodyPr/>
                    <a:lstStyle/>
                    <a:p>
                      <a:pPr algn="ctr" fontAlgn="b"/>
                      <a:r>
                        <a:rPr lang="en-US" sz="1400" b="0" i="0" u="none" strike="noStrike">
                          <a:solidFill>
                            <a:srgbClr val="000000"/>
                          </a:solidFill>
                          <a:effectLst/>
                          <a:latin typeface="Calibri"/>
                        </a:rPr>
                        <a:t>Total</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a:rPr>
                        <a:t> 4,596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1"/>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3341091070"/>
              </p:ext>
            </p:extLst>
          </p:nvPr>
        </p:nvGraphicFramePr>
        <p:xfrm>
          <a:off x="5994400" y="1120913"/>
          <a:ext cx="1778000" cy="5004655"/>
        </p:xfrm>
        <a:graphic>
          <a:graphicData uri="http://schemas.openxmlformats.org/drawingml/2006/table">
            <a:tbl>
              <a:tblPr/>
              <a:tblGrid>
                <a:gridCol w="1172922">
                  <a:extLst>
                    <a:ext uri="{9D8B030D-6E8A-4147-A177-3AD203B41FA5}">
                      <a16:colId xmlns:a16="http://schemas.microsoft.com/office/drawing/2014/main" val="20000"/>
                    </a:ext>
                  </a:extLst>
                </a:gridCol>
                <a:gridCol w="605078">
                  <a:extLst>
                    <a:ext uri="{9D8B030D-6E8A-4147-A177-3AD203B41FA5}">
                      <a16:colId xmlns:a16="http://schemas.microsoft.com/office/drawing/2014/main" val="20001"/>
                    </a:ext>
                  </a:extLst>
                </a:gridCol>
              </a:tblGrid>
              <a:tr h="443315">
                <a:tc>
                  <a:txBody>
                    <a:bodyPr/>
                    <a:lstStyle/>
                    <a:p>
                      <a:pPr algn="ctr" fontAlgn="b"/>
                      <a:r>
                        <a:rPr lang="en-US" sz="1400" b="0" i="0" u="none" strike="noStrike" dirty="0">
                          <a:solidFill>
                            <a:srgbClr val="000000"/>
                          </a:solidFill>
                          <a:effectLst/>
                          <a:latin typeface="Calibri"/>
                        </a:rPr>
                        <a:t>Accumulated (</a:t>
                      </a:r>
                      <a:r>
                        <a:rPr lang="en-US" sz="1400" b="0" i="0" u="none" strike="noStrike" dirty="0" err="1">
                          <a:solidFill>
                            <a:srgbClr val="000000"/>
                          </a:solidFill>
                          <a:effectLst/>
                          <a:latin typeface="Calibri"/>
                        </a:rPr>
                        <a:t>kbp</a:t>
                      </a:r>
                      <a:r>
                        <a:rPr lang="en-US" sz="1400" b="0" i="0" u="none" strike="noStrike" dirty="0">
                          <a:solidFill>
                            <a:srgbClr val="000000"/>
                          </a:solidFill>
                          <a:effectLst/>
                          <a:latin typeface="Calibri"/>
                        </a:rPr>
                        <a:t>)</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a:rPr>
                        <a:t>%</a:t>
                      </a:r>
                    </a:p>
                    <a:p>
                      <a:pPr algn="ctr" fontAlgn="b"/>
                      <a:r>
                        <a:rPr lang="en-US" sz="1400" b="0" i="0" u="none" strike="noStrike" dirty="0">
                          <a:solidFill>
                            <a:srgbClr val="000000"/>
                          </a:solidFill>
                          <a:effectLst/>
                          <a:latin typeface="Calibri"/>
                        </a:rPr>
                        <a:t>ASM</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228067">
                <a:tc>
                  <a:txBody>
                    <a:bodyPr/>
                    <a:lstStyle/>
                    <a:p>
                      <a:pPr algn="ctr" fontAlgn="b"/>
                      <a:r>
                        <a:rPr lang="en-US" sz="1400" b="0" i="0" u="none" strike="noStrike">
                          <a:solidFill>
                            <a:srgbClr val="000000"/>
                          </a:solidFill>
                          <a:effectLst/>
                          <a:latin typeface="Calibri"/>
                        </a:rPr>
                        <a:t> 615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13%</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228067">
                <a:tc>
                  <a:txBody>
                    <a:bodyPr/>
                    <a:lstStyle/>
                    <a:p>
                      <a:pPr algn="ctr" fontAlgn="b"/>
                      <a:r>
                        <a:rPr lang="en-US" sz="1400" b="0" i="0" u="none" strike="noStrike" dirty="0">
                          <a:solidFill>
                            <a:srgbClr val="000000"/>
                          </a:solidFill>
                          <a:effectLst/>
                          <a:latin typeface="Calibri"/>
                        </a:rPr>
                        <a:t> 1,130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a:rPr>
                        <a:t>25%</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228067">
                <a:tc>
                  <a:txBody>
                    <a:bodyPr/>
                    <a:lstStyle/>
                    <a:p>
                      <a:pPr algn="ctr" fontAlgn="b"/>
                      <a:r>
                        <a:rPr lang="en-US" sz="1400" b="0" i="0" u="none" strike="noStrike">
                          <a:solidFill>
                            <a:srgbClr val="000000"/>
                          </a:solidFill>
                          <a:effectLst/>
                          <a:latin typeface="Calibri"/>
                        </a:rPr>
                        <a:t> 1,642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36%</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228067">
                <a:tc>
                  <a:txBody>
                    <a:bodyPr/>
                    <a:lstStyle/>
                    <a:p>
                      <a:pPr algn="ctr" fontAlgn="b"/>
                      <a:r>
                        <a:rPr lang="en-US" sz="1400" b="0" i="0" u="none" strike="noStrike">
                          <a:solidFill>
                            <a:srgbClr val="000000"/>
                          </a:solidFill>
                          <a:effectLst/>
                          <a:latin typeface="Calibri"/>
                        </a:rPr>
                        <a:t> 2,092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46%</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228067">
                <a:tc>
                  <a:txBody>
                    <a:bodyPr/>
                    <a:lstStyle/>
                    <a:p>
                      <a:pPr algn="ctr" fontAlgn="b"/>
                      <a:r>
                        <a:rPr lang="en-US" sz="1400" b="0" i="0" u="none" strike="noStrike">
                          <a:solidFill>
                            <a:srgbClr val="000000"/>
                          </a:solidFill>
                          <a:effectLst/>
                          <a:latin typeface="Calibri"/>
                        </a:rPr>
                        <a:t> 2,452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FF0000"/>
                          </a:solidFill>
                          <a:effectLst/>
                          <a:latin typeface="Calibri"/>
                        </a:rPr>
                        <a:t>53%</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005"/>
                  </a:ext>
                </a:extLst>
              </a:tr>
              <a:tr h="228067">
                <a:tc>
                  <a:txBody>
                    <a:bodyPr/>
                    <a:lstStyle/>
                    <a:p>
                      <a:pPr algn="ctr" fontAlgn="b"/>
                      <a:r>
                        <a:rPr lang="en-US" sz="1400" b="0" i="0" u="none" strike="noStrike">
                          <a:solidFill>
                            <a:srgbClr val="000000"/>
                          </a:solidFill>
                          <a:effectLst/>
                          <a:latin typeface="Calibri"/>
                        </a:rPr>
                        <a:t> 2,808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61%</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228067">
                <a:tc>
                  <a:txBody>
                    <a:bodyPr/>
                    <a:lstStyle/>
                    <a:p>
                      <a:pPr algn="ctr" fontAlgn="b"/>
                      <a:r>
                        <a:rPr lang="en-US" sz="1400" b="0" i="0" u="none" strike="noStrike">
                          <a:solidFill>
                            <a:srgbClr val="000000"/>
                          </a:solidFill>
                          <a:effectLst/>
                          <a:latin typeface="Calibri"/>
                        </a:rPr>
                        <a:t> 3,118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68%</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228067">
                <a:tc>
                  <a:txBody>
                    <a:bodyPr/>
                    <a:lstStyle/>
                    <a:p>
                      <a:pPr algn="ctr" fontAlgn="b"/>
                      <a:r>
                        <a:rPr lang="en-US" sz="1400" b="0" i="0" u="none" strike="noStrike">
                          <a:solidFill>
                            <a:srgbClr val="000000"/>
                          </a:solidFill>
                          <a:effectLst/>
                          <a:latin typeface="Calibri"/>
                        </a:rPr>
                        <a:t> 3,319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72%</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228067">
                <a:tc>
                  <a:txBody>
                    <a:bodyPr/>
                    <a:lstStyle/>
                    <a:p>
                      <a:pPr algn="ctr" fontAlgn="b"/>
                      <a:r>
                        <a:rPr lang="en-US" sz="1400" b="0" i="0" u="none" strike="noStrike">
                          <a:solidFill>
                            <a:srgbClr val="000000"/>
                          </a:solidFill>
                          <a:effectLst/>
                          <a:latin typeface="Calibri"/>
                        </a:rPr>
                        <a:t> 3,508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76%</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228067">
                <a:tc>
                  <a:txBody>
                    <a:bodyPr/>
                    <a:lstStyle/>
                    <a:p>
                      <a:pPr algn="ctr" fontAlgn="b"/>
                      <a:r>
                        <a:rPr lang="en-US" sz="1400" b="0" i="0" u="none" strike="noStrike">
                          <a:solidFill>
                            <a:srgbClr val="000000"/>
                          </a:solidFill>
                          <a:effectLst/>
                          <a:latin typeface="Calibri"/>
                        </a:rPr>
                        <a:t> 3,694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80%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228067">
                <a:tc>
                  <a:txBody>
                    <a:bodyPr/>
                    <a:lstStyle/>
                    <a:p>
                      <a:pPr algn="ctr" fontAlgn="b"/>
                      <a:r>
                        <a:rPr lang="en-US" sz="1400" b="0" i="0" u="none" strike="noStrike">
                          <a:solidFill>
                            <a:srgbClr val="000000"/>
                          </a:solidFill>
                          <a:effectLst/>
                          <a:latin typeface="Calibri"/>
                        </a:rPr>
                        <a:t> 3,854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84%</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1"/>
                  </a:ext>
                </a:extLst>
              </a:tr>
              <a:tr h="228067">
                <a:tc>
                  <a:txBody>
                    <a:bodyPr/>
                    <a:lstStyle/>
                    <a:p>
                      <a:pPr algn="ctr" fontAlgn="b"/>
                      <a:r>
                        <a:rPr lang="en-US" sz="1400" b="0" i="0" u="none" strike="noStrike">
                          <a:solidFill>
                            <a:srgbClr val="000000"/>
                          </a:solidFill>
                          <a:effectLst/>
                          <a:latin typeface="Calibri"/>
                        </a:rPr>
                        <a:t> 4,004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87%</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2"/>
                  </a:ext>
                </a:extLst>
              </a:tr>
              <a:tr h="228067">
                <a:tc>
                  <a:txBody>
                    <a:bodyPr/>
                    <a:lstStyle/>
                    <a:p>
                      <a:pPr algn="ctr" fontAlgn="b"/>
                      <a:r>
                        <a:rPr lang="en-US" sz="1400" b="0" i="0" u="none" strike="noStrike">
                          <a:solidFill>
                            <a:srgbClr val="000000"/>
                          </a:solidFill>
                          <a:effectLst/>
                          <a:latin typeface="Calibri"/>
                        </a:rPr>
                        <a:t> 4,124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a:rPr>
                        <a:t>90%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3"/>
                  </a:ext>
                </a:extLst>
              </a:tr>
              <a:tr h="228067">
                <a:tc>
                  <a:txBody>
                    <a:bodyPr/>
                    <a:lstStyle/>
                    <a:p>
                      <a:pPr algn="ctr" fontAlgn="b"/>
                      <a:r>
                        <a:rPr lang="en-US" sz="1400" b="0" i="0" u="none" strike="noStrike">
                          <a:solidFill>
                            <a:srgbClr val="000000"/>
                          </a:solidFill>
                          <a:effectLst/>
                          <a:latin typeface="Calibri"/>
                        </a:rPr>
                        <a:t> 4,226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92%</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4"/>
                  </a:ext>
                </a:extLst>
              </a:tr>
              <a:tr h="228067">
                <a:tc>
                  <a:txBody>
                    <a:bodyPr/>
                    <a:lstStyle/>
                    <a:p>
                      <a:pPr algn="ctr" fontAlgn="b"/>
                      <a:r>
                        <a:rPr lang="en-US" sz="1400" b="0" i="0" u="none" strike="noStrike">
                          <a:solidFill>
                            <a:srgbClr val="000000"/>
                          </a:solidFill>
                          <a:effectLst/>
                          <a:latin typeface="Calibri"/>
                        </a:rPr>
                        <a:t> 4,321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94%</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5"/>
                  </a:ext>
                </a:extLst>
              </a:tr>
              <a:tr h="228067">
                <a:tc>
                  <a:txBody>
                    <a:bodyPr/>
                    <a:lstStyle/>
                    <a:p>
                      <a:pPr algn="ctr" fontAlgn="b"/>
                      <a:r>
                        <a:rPr lang="en-US" sz="1400" b="0" i="0" u="none" strike="noStrike">
                          <a:solidFill>
                            <a:srgbClr val="000000"/>
                          </a:solidFill>
                          <a:effectLst/>
                          <a:latin typeface="Calibri"/>
                        </a:rPr>
                        <a:t> 4,407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96%</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6"/>
                  </a:ext>
                </a:extLst>
              </a:tr>
              <a:tr h="228067">
                <a:tc>
                  <a:txBody>
                    <a:bodyPr/>
                    <a:lstStyle/>
                    <a:p>
                      <a:pPr algn="ctr" fontAlgn="b"/>
                      <a:r>
                        <a:rPr lang="en-US" sz="1400" b="0" i="0" u="none" strike="noStrike">
                          <a:solidFill>
                            <a:srgbClr val="000000"/>
                          </a:solidFill>
                          <a:effectLst/>
                          <a:latin typeface="Calibri"/>
                        </a:rPr>
                        <a:t> 4,489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98%</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7"/>
                  </a:ext>
                </a:extLst>
              </a:tr>
              <a:tr h="228067">
                <a:tc>
                  <a:txBody>
                    <a:bodyPr/>
                    <a:lstStyle/>
                    <a:p>
                      <a:pPr algn="ctr" fontAlgn="b"/>
                      <a:r>
                        <a:rPr lang="en-US" sz="1400" b="0" i="0" u="none" strike="noStrike">
                          <a:solidFill>
                            <a:srgbClr val="000000"/>
                          </a:solidFill>
                          <a:effectLst/>
                          <a:latin typeface="Calibri"/>
                        </a:rPr>
                        <a:t> 4,543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99%</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8"/>
                  </a:ext>
                </a:extLst>
              </a:tr>
              <a:tr h="228067">
                <a:tc>
                  <a:txBody>
                    <a:bodyPr/>
                    <a:lstStyle/>
                    <a:p>
                      <a:pPr algn="ctr" fontAlgn="b"/>
                      <a:r>
                        <a:rPr lang="en-US" sz="1400" b="0" i="0" u="none" strike="noStrike">
                          <a:solidFill>
                            <a:srgbClr val="000000"/>
                          </a:solidFill>
                          <a:effectLst/>
                          <a:latin typeface="Calibri"/>
                        </a:rPr>
                        <a:t> 4,575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100%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9"/>
                  </a:ext>
                </a:extLst>
              </a:tr>
              <a:tr h="228067">
                <a:tc>
                  <a:txBody>
                    <a:bodyPr/>
                    <a:lstStyle/>
                    <a:p>
                      <a:pPr algn="ctr" fontAlgn="b"/>
                      <a:r>
                        <a:rPr lang="en-US" sz="1400" b="0" i="0" u="none" strike="noStrike">
                          <a:solidFill>
                            <a:srgbClr val="000000"/>
                          </a:solidFill>
                          <a:effectLst/>
                          <a:latin typeface="Calibri"/>
                        </a:rPr>
                        <a:t> 4,596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a:rPr>
                        <a:t>100%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0"/>
                  </a:ext>
                </a:extLst>
              </a:tr>
            </a:tbl>
          </a:graphicData>
        </a:graphic>
      </p:graphicFrame>
      <p:sp>
        <p:nvSpPr>
          <p:cNvPr id="9" name="TextBox 8"/>
          <p:cNvSpPr txBox="1"/>
          <p:nvPr/>
        </p:nvSpPr>
        <p:spPr>
          <a:xfrm>
            <a:off x="2313875" y="2898720"/>
            <a:ext cx="1356462" cy="671851"/>
          </a:xfrm>
          <a:prstGeom prst="rect">
            <a:avLst/>
          </a:prstGeom>
          <a:noFill/>
        </p:spPr>
        <p:txBody>
          <a:bodyPr wrap="none" rtlCol="0">
            <a:spAutoFit/>
          </a:bodyPr>
          <a:lstStyle/>
          <a:p>
            <a:pPr>
              <a:lnSpc>
                <a:spcPct val="150000"/>
              </a:lnSpc>
            </a:pPr>
            <a:r>
              <a:rPr lang="en-US" sz="2800" dirty="0">
                <a:solidFill>
                  <a:srgbClr val="FF0000"/>
                </a:solidFill>
              </a:rPr>
              <a:t>360 </a:t>
            </a:r>
            <a:r>
              <a:rPr lang="en-US" sz="2800" dirty="0" err="1">
                <a:solidFill>
                  <a:srgbClr val="FF0000"/>
                </a:solidFill>
              </a:rPr>
              <a:t>kbp</a:t>
            </a:r>
            <a:endParaRPr lang="en-US" sz="2800" dirty="0">
              <a:solidFill>
                <a:srgbClr val="FF0000"/>
              </a:solidFill>
            </a:endParaRPr>
          </a:p>
        </p:txBody>
      </p:sp>
      <p:sp>
        <p:nvSpPr>
          <p:cNvPr id="3" name="Slide Number Placeholder 2"/>
          <p:cNvSpPr>
            <a:spLocks noGrp="1"/>
          </p:cNvSpPr>
          <p:nvPr>
            <p:ph type="sldNum" sz="quarter" idx="12"/>
          </p:nvPr>
        </p:nvSpPr>
        <p:spPr/>
        <p:txBody>
          <a:bodyPr/>
          <a:lstStyle/>
          <a:p>
            <a:fld id="{9DA039C4-C5F2-1743-BB7A-5D831266C61E}" type="slidenum">
              <a:rPr lang="en-US" smtClean="0"/>
              <a:t>36</a:t>
            </a:fld>
            <a:endParaRPr lang="en-US"/>
          </a:p>
        </p:txBody>
      </p:sp>
      <p:sp>
        <p:nvSpPr>
          <p:cNvPr id="5" name="TextBox 4">
            <a:extLst>
              <a:ext uri="{FF2B5EF4-FFF2-40B4-BE49-F238E27FC236}">
                <a16:creationId xmlns:a16="http://schemas.microsoft.com/office/drawing/2014/main" id="{420F62A5-0FB7-D031-A729-7A66E8ED709F}"/>
              </a:ext>
            </a:extLst>
          </p:cNvPr>
          <p:cNvSpPr txBox="1"/>
          <p:nvPr/>
        </p:nvSpPr>
        <p:spPr>
          <a:xfrm>
            <a:off x="607538" y="4459711"/>
            <a:ext cx="2619500" cy="523220"/>
          </a:xfrm>
          <a:prstGeom prst="rect">
            <a:avLst/>
          </a:prstGeom>
          <a:noFill/>
        </p:spPr>
        <p:txBody>
          <a:bodyPr wrap="none" rtlCol="0">
            <a:spAutoFit/>
          </a:bodyPr>
          <a:lstStyle/>
          <a:p>
            <a:r>
              <a:rPr lang="en-US" sz="2800" dirty="0"/>
              <a:t>What is the L50?</a:t>
            </a:r>
          </a:p>
        </p:txBody>
      </p:sp>
    </p:spTree>
    <p:extLst>
      <p:ext uri="{BB962C8B-B14F-4D97-AF65-F5344CB8AC3E}">
        <p14:creationId xmlns:p14="http://schemas.microsoft.com/office/powerpoint/2010/main" val="956770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5"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08"/>
            <a:ext cx="8229600" cy="772987"/>
          </a:xfrm>
        </p:spPr>
        <p:txBody>
          <a:bodyPr>
            <a:normAutofit/>
          </a:bodyPr>
          <a:lstStyle/>
          <a:p>
            <a:r>
              <a:rPr lang="en-US" sz="3200" dirty="0"/>
              <a:t>Assembly statistics – NG50</a:t>
            </a:r>
          </a:p>
        </p:txBody>
      </p:sp>
      <p:sp>
        <p:nvSpPr>
          <p:cNvPr id="4" name="Content Placeholder 3"/>
          <p:cNvSpPr>
            <a:spLocks noGrp="1"/>
          </p:cNvSpPr>
          <p:nvPr>
            <p:ph idx="1"/>
          </p:nvPr>
        </p:nvSpPr>
        <p:spPr>
          <a:xfrm>
            <a:off x="262467" y="5083945"/>
            <a:ext cx="8709254" cy="1272405"/>
          </a:xfrm>
        </p:spPr>
        <p:txBody>
          <a:bodyPr>
            <a:noAutofit/>
          </a:bodyPr>
          <a:lstStyle/>
          <a:p>
            <a:pPr marL="0" indent="0">
              <a:buNone/>
            </a:pPr>
            <a:r>
              <a:rPr lang="en-US" sz="2800" b="1" i="1" dirty="0">
                <a:solidFill>
                  <a:srgbClr val="17375E"/>
                </a:solidFill>
              </a:rPr>
              <a:t>NG50</a:t>
            </a:r>
            <a:r>
              <a:rPr lang="en-US" sz="2800" dirty="0"/>
              <a:t>: The NG50 statistic is the same as N50 except that it is 50% of the known or estimated genome size. This allows for meaningful comparisons between different assemblies. </a:t>
            </a:r>
          </a:p>
          <a:p>
            <a:endParaRPr lang="en-US" sz="2800" dirty="0"/>
          </a:p>
        </p:txBody>
      </p:sp>
      <p:sp>
        <p:nvSpPr>
          <p:cNvPr id="3" name="Slide Number Placeholder 2"/>
          <p:cNvSpPr>
            <a:spLocks noGrp="1"/>
          </p:cNvSpPr>
          <p:nvPr>
            <p:ph type="sldNum" sz="quarter" idx="12"/>
          </p:nvPr>
        </p:nvSpPr>
        <p:spPr/>
        <p:txBody>
          <a:bodyPr/>
          <a:lstStyle/>
          <a:p>
            <a:fld id="{9DA039C4-C5F2-1743-BB7A-5D831266C61E}" type="slidenum">
              <a:rPr lang="en-US" smtClean="0"/>
              <a:t>37</a:t>
            </a:fld>
            <a:endParaRPr lang="en-US"/>
          </a:p>
        </p:txBody>
      </p:sp>
      <p:sp>
        <p:nvSpPr>
          <p:cNvPr id="7" name="Rectangle 6"/>
          <p:cNvSpPr/>
          <p:nvPr/>
        </p:nvSpPr>
        <p:spPr>
          <a:xfrm>
            <a:off x="262466" y="957927"/>
            <a:ext cx="8709255" cy="1815882"/>
          </a:xfrm>
          <a:prstGeom prst="rect">
            <a:avLst/>
          </a:prstGeom>
        </p:spPr>
        <p:txBody>
          <a:bodyPr wrap="square">
            <a:spAutoFit/>
          </a:bodyPr>
          <a:lstStyle/>
          <a:p>
            <a:r>
              <a:rPr lang="en-US" sz="2800" b="1" i="1" dirty="0"/>
              <a:t>Problem of N50:</a:t>
            </a:r>
          </a:p>
          <a:p>
            <a:r>
              <a:rPr lang="en-US" sz="2800" dirty="0"/>
              <a:t>N50 values of the assemblies with significantly different total assembly space (lengths) are usually not comparable. Even if the same data set is used for the assembly.</a:t>
            </a:r>
          </a:p>
        </p:txBody>
      </p:sp>
      <p:sp>
        <p:nvSpPr>
          <p:cNvPr id="8" name="TextBox 7"/>
          <p:cNvSpPr txBox="1"/>
          <p:nvPr/>
        </p:nvSpPr>
        <p:spPr>
          <a:xfrm>
            <a:off x="2811514" y="2908300"/>
            <a:ext cx="1191352" cy="1384995"/>
          </a:xfrm>
          <a:prstGeom prst="rect">
            <a:avLst/>
          </a:prstGeom>
          <a:solidFill>
            <a:schemeClr val="accent5">
              <a:lumMod val="20000"/>
              <a:lumOff val="80000"/>
            </a:schemeClr>
          </a:solidFill>
        </p:spPr>
        <p:txBody>
          <a:bodyPr wrap="none" rtlCol="0">
            <a:spAutoFit/>
          </a:bodyPr>
          <a:lstStyle/>
          <a:p>
            <a:r>
              <a:rPr lang="en-US" sz="2800" b="1" dirty="0">
                <a:solidFill>
                  <a:schemeClr val="tx2">
                    <a:lumMod val="75000"/>
                  </a:schemeClr>
                </a:solidFill>
              </a:rPr>
              <a:t>50,000</a:t>
            </a:r>
          </a:p>
          <a:p>
            <a:r>
              <a:rPr lang="en-US" sz="2800" dirty="0"/>
              <a:t>30,000</a:t>
            </a:r>
          </a:p>
          <a:p>
            <a:r>
              <a:rPr lang="en-US" sz="2800" dirty="0"/>
              <a:t>10,000</a:t>
            </a:r>
          </a:p>
        </p:txBody>
      </p:sp>
      <p:sp>
        <p:nvSpPr>
          <p:cNvPr id="9" name="TextBox 8"/>
          <p:cNvSpPr txBox="1"/>
          <p:nvPr/>
        </p:nvSpPr>
        <p:spPr>
          <a:xfrm>
            <a:off x="4068814" y="2908300"/>
            <a:ext cx="1191352" cy="2246769"/>
          </a:xfrm>
          <a:prstGeom prst="rect">
            <a:avLst/>
          </a:prstGeom>
          <a:solidFill>
            <a:schemeClr val="accent5">
              <a:lumMod val="20000"/>
              <a:lumOff val="80000"/>
            </a:schemeClr>
          </a:solidFill>
        </p:spPr>
        <p:txBody>
          <a:bodyPr wrap="none" rtlCol="0">
            <a:spAutoFit/>
          </a:bodyPr>
          <a:lstStyle/>
          <a:p>
            <a:r>
              <a:rPr lang="en-US" sz="2800" dirty="0"/>
              <a:t>50,000</a:t>
            </a:r>
          </a:p>
          <a:p>
            <a:r>
              <a:rPr lang="en-US" sz="2800" b="1" dirty="0">
                <a:solidFill>
                  <a:srgbClr val="17375E"/>
                </a:solidFill>
              </a:rPr>
              <a:t>40,000</a:t>
            </a:r>
          </a:p>
          <a:p>
            <a:r>
              <a:rPr lang="en-US" sz="2800" dirty="0"/>
              <a:t>30,000</a:t>
            </a:r>
          </a:p>
          <a:p>
            <a:r>
              <a:rPr lang="en-US" sz="2800" dirty="0"/>
              <a:t>20,000</a:t>
            </a:r>
          </a:p>
          <a:p>
            <a:r>
              <a:rPr lang="en-US" sz="2800" dirty="0"/>
              <a:t>10,000</a:t>
            </a:r>
          </a:p>
        </p:txBody>
      </p:sp>
    </p:spTree>
    <p:extLst>
      <p:ext uri="{BB962C8B-B14F-4D97-AF65-F5344CB8AC3E}">
        <p14:creationId xmlns:p14="http://schemas.microsoft.com/office/powerpoint/2010/main" val="2690540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An example to determine N50</a:t>
            </a:r>
            <a:r>
              <a:rPr lang="en-US" sz="3200" baseline="0" dirty="0"/>
              <a:t> and NG50</a:t>
            </a:r>
            <a:endParaRPr lang="en-US" sz="3200" dirty="0"/>
          </a:p>
        </p:txBody>
      </p:sp>
      <p:sp>
        <p:nvSpPr>
          <p:cNvPr id="4" name="Content Placeholder 3"/>
          <p:cNvSpPr>
            <a:spLocks noGrp="1"/>
          </p:cNvSpPr>
          <p:nvPr>
            <p:ph idx="1"/>
          </p:nvPr>
        </p:nvSpPr>
        <p:spPr>
          <a:xfrm>
            <a:off x="139700" y="1275089"/>
            <a:ext cx="3796196" cy="1107615"/>
          </a:xfrm>
        </p:spPr>
        <p:txBody>
          <a:bodyPr>
            <a:noAutofit/>
          </a:bodyPr>
          <a:lstStyle/>
          <a:p>
            <a:r>
              <a:rPr lang="en-US" sz="2800" dirty="0"/>
              <a:t>Genome size: 5 </a:t>
            </a:r>
            <a:r>
              <a:rPr lang="en-US" sz="2800" dirty="0" err="1"/>
              <a:t>Mbp</a:t>
            </a:r>
            <a:endParaRPr lang="en-US" sz="2800" dirty="0"/>
          </a:p>
          <a:p>
            <a:r>
              <a:rPr lang="en-US" sz="2800" dirty="0"/>
              <a:t>20 </a:t>
            </a:r>
            <a:r>
              <a:rPr lang="en-US" sz="2800" dirty="0" err="1"/>
              <a:t>contigs</a:t>
            </a:r>
            <a:endParaRPr lang="en-US" sz="2800" dirty="0"/>
          </a:p>
        </p:txBody>
      </p:sp>
      <p:sp>
        <p:nvSpPr>
          <p:cNvPr id="6" name="TextBox 5"/>
          <p:cNvSpPr txBox="1"/>
          <p:nvPr/>
        </p:nvSpPr>
        <p:spPr>
          <a:xfrm>
            <a:off x="102310" y="2858076"/>
            <a:ext cx="3470081" cy="1318181"/>
          </a:xfrm>
          <a:prstGeom prst="rect">
            <a:avLst/>
          </a:prstGeom>
          <a:noFill/>
        </p:spPr>
        <p:txBody>
          <a:bodyPr wrap="square" rtlCol="0">
            <a:spAutoFit/>
          </a:bodyPr>
          <a:lstStyle/>
          <a:p>
            <a:pPr>
              <a:lnSpc>
                <a:spcPct val="150000"/>
              </a:lnSpc>
            </a:pPr>
            <a:r>
              <a:rPr lang="en-US" sz="2800" dirty="0" err="1"/>
              <a:t>contig</a:t>
            </a:r>
            <a:r>
              <a:rPr lang="en-US" sz="2800" dirty="0"/>
              <a:t> N50        360 </a:t>
            </a:r>
            <a:r>
              <a:rPr lang="en-US" sz="2800" dirty="0" err="1"/>
              <a:t>bp</a:t>
            </a:r>
            <a:endParaRPr lang="en-US" sz="2800" dirty="0"/>
          </a:p>
          <a:p>
            <a:pPr>
              <a:lnSpc>
                <a:spcPct val="150000"/>
              </a:lnSpc>
            </a:pPr>
            <a:r>
              <a:rPr lang="en-US" sz="2800" dirty="0" err="1"/>
              <a:t>contig</a:t>
            </a:r>
            <a:r>
              <a:rPr lang="en-US" sz="2800" dirty="0"/>
              <a:t> NG50?</a:t>
            </a:r>
          </a:p>
        </p:txBody>
      </p:sp>
      <p:graphicFrame>
        <p:nvGraphicFramePr>
          <p:cNvPr id="7" name="Table 6"/>
          <p:cNvGraphicFramePr>
            <a:graphicFrameLocks noGrp="1"/>
          </p:cNvGraphicFramePr>
          <p:nvPr>
            <p:extLst>
              <p:ext uri="{D42A27DB-BD31-4B8C-83A1-F6EECF244321}">
                <p14:modId xmlns:p14="http://schemas.microsoft.com/office/powerpoint/2010/main" val="3285833648"/>
              </p:ext>
            </p:extLst>
          </p:nvPr>
        </p:nvGraphicFramePr>
        <p:xfrm>
          <a:off x="4140200" y="1337729"/>
          <a:ext cx="1854200" cy="4973320"/>
        </p:xfrm>
        <a:graphic>
          <a:graphicData uri="http://schemas.openxmlformats.org/drawingml/2006/table">
            <a:tbl>
              <a:tblPr/>
              <a:tblGrid>
                <a:gridCol w="825500">
                  <a:extLst>
                    <a:ext uri="{9D8B030D-6E8A-4147-A177-3AD203B41FA5}">
                      <a16:colId xmlns:a16="http://schemas.microsoft.com/office/drawing/2014/main" val="20000"/>
                    </a:ext>
                  </a:extLst>
                </a:gridCol>
                <a:gridCol w="1028700">
                  <a:extLst>
                    <a:ext uri="{9D8B030D-6E8A-4147-A177-3AD203B41FA5}">
                      <a16:colId xmlns:a16="http://schemas.microsoft.com/office/drawing/2014/main" val="20001"/>
                    </a:ext>
                  </a:extLst>
                </a:gridCol>
              </a:tblGrid>
              <a:tr h="190500">
                <a:tc>
                  <a:txBody>
                    <a:bodyPr/>
                    <a:lstStyle/>
                    <a:p>
                      <a:pPr algn="ctr" fontAlgn="b"/>
                      <a:r>
                        <a:rPr lang="en-US" sz="1400" b="0" i="0" u="none" strike="noStrike">
                          <a:solidFill>
                            <a:srgbClr val="000000"/>
                          </a:solidFill>
                          <a:effectLst/>
                          <a:latin typeface="Calibri"/>
                        </a:rPr>
                        <a:t>ctg_ID</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ctg_size (kbp)</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90500">
                <a:tc>
                  <a:txBody>
                    <a:bodyPr/>
                    <a:lstStyle/>
                    <a:p>
                      <a:pPr algn="ctr" fontAlgn="b"/>
                      <a:r>
                        <a:rPr lang="en-US" sz="1400" b="0" i="0" u="none" strike="noStrike" dirty="0">
                          <a:solidFill>
                            <a:srgbClr val="000000"/>
                          </a:solidFill>
                          <a:effectLst/>
                          <a:latin typeface="Calibri"/>
                        </a:rPr>
                        <a:t>1</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615</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90500">
                <a:tc>
                  <a:txBody>
                    <a:bodyPr/>
                    <a:lstStyle/>
                    <a:p>
                      <a:pPr algn="ctr" fontAlgn="b"/>
                      <a:r>
                        <a:rPr lang="en-US" sz="1400" b="0" i="0" u="none" strike="noStrike">
                          <a:solidFill>
                            <a:srgbClr val="000000"/>
                          </a:solidFill>
                          <a:effectLst/>
                          <a:latin typeface="Calibri"/>
                        </a:rPr>
                        <a:t>2</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a:rPr>
                        <a:t>515</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90500">
                <a:tc>
                  <a:txBody>
                    <a:bodyPr/>
                    <a:lstStyle/>
                    <a:p>
                      <a:pPr algn="ctr" fontAlgn="b"/>
                      <a:r>
                        <a:rPr lang="en-US" sz="1400" b="0" i="0" u="none" strike="noStrike">
                          <a:solidFill>
                            <a:srgbClr val="000000"/>
                          </a:solidFill>
                          <a:effectLst/>
                          <a:latin typeface="Calibri"/>
                        </a:rPr>
                        <a:t>3</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512</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190500">
                <a:tc>
                  <a:txBody>
                    <a:bodyPr/>
                    <a:lstStyle/>
                    <a:p>
                      <a:pPr algn="ctr" fontAlgn="b"/>
                      <a:r>
                        <a:rPr lang="en-US" sz="1400" b="0" i="0" u="none" strike="noStrike">
                          <a:solidFill>
                            <a:srgbClr val="000000"/>
                          </a:solidFill>
                          <a:effectLst/>
                          <a:latin typeface="Calibri"/>
                        </a:rPr>
                        <a:t>4</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450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190500">
                <a:tc>
                  <a:txBody>
                    <a:bodyPr/>
                    <a:lstStyle/>
                    <a:p>
                      <a:pPr algn="ctr" fontAlgn="b"/>
                      <a:r>
                        <a:rPr lang="en-US" sz="1400" b="0" i="0" u="none" strike="noStrike">
                          <a:solidFill>
                            <a:srgbClr val="000000"/>
                          </a:solidFill>
                          <a:effectLst/>
                          <a:latin typeface="Calibri"/>
                        </a:rPr>
                        <a:t>5</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chemeClr val="tx1"/>
                          </a:solidFill>
                          <a:effectLst/>
                          <a:latin typeface="Calibri"/>
                        </a:rPr>
                        <a:t>360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190500">
                <a:tc>
                  <a:txBody>
                    <a:bodyPr/>
                    <a:lstStyle/>
                    <a:p>
                      <a:pPr algn="ctr" fontAlgn="b"/>
                      <a:r>
                        <a:rPr lang="en-US" sz="1400" b="0" i="0" u="none" strike="noStrike">
                          <a:solidFill>
                            <a:srgbClr val="000000"/>
                          </a:solidFill>
                          <a:effectLst/>
                          <a:latin typeface="Calibri"/>
                        </a:rPr>
                        <a:t>6</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chemeClr val="tx1"/>
                          </a:solidFill>
                          <a:effectLst/>
                          <a:latin typeface="Calibri"/>
                        </a:rPr>
                        <a:t>356</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190500">
                <a:tc>
                  <a:txBody>
                    <a:bodyPr/>
                    <a:lstStyle/>
                    <a:p>
                      <a:pPr algn="ctr" fontAlgn="b"/>
                      <a:r>
                        <a:rPr lang="en-US" sz="1400" b="0" i="0" u="none" strike="noStrike">
                          <a:solidFill>
                            <a:srgbClr val="000000"/>
                          </a:solidFill>
                          <a:effectLst/>
                          <a:latin typeface="Calibri"/>
                        </a:rPr>
                        <a:t>7</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a:rPr>
                        <a:t>310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190500">
                <a:tc>
                  <a:txBody>
                    <a:bodyPr/>
                    <a:lstStyle/>
                    <a:p>
                      <a:pPr algn="ctr" fontAlgn="b"/>
                      <a:r>
                        <a:rPr lang="en-US" sz="1400" b="0" i="0" u="none" strike="noStrike">
                          <a:solidFill>
                            <a:srgbClr val="000000"/>
                          </a:solidFill>
                          <a:effectLst/>
                          <a:latin typeface="Calibri"/>
                        </a:rPr>
                        <a:t>8</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a:rPr>
                        <a:t>201</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190500">
                <a:tc>
                  <a:txBody>
                    <a:bodyPr/>
                    <a:lstStyle/>
                    <a:p>
                      <a:pPr algn="ctr" fontAlgn="b"/>
                      <a:r>
                        <a:rPr lang="en-US" sz="1400" b="0" i="0" u="none" strike="noStrike">
                          <a:solidFill>
                            <a:srgbClr val="000000"/>
                          </a:solidFill>
                          <a:effectLst/>
                          <a:latin typeface="Calibri"/>
                        </a:rPr>
                        <a:t>9</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a:rPr>
                        <a:t>189</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190500">
                <a:tc>
                  <a:txBody>
                    <a:bodyPr/>
                    <a:lstStyle/>
                    <a:p>
                      <a:pPr algn="ctr" fontAlgn="b"/>
                      <a:r>
                        <a:rPr lang="en-US" sz="1400" b="0" i="0" u="none" strike="noStrike" dirty="0">
                          <a:solidFill>
                            <a:srgbClr val="000000"/>
                          </a:solidFill>
                          <a:effectLst/>
                          <a:latin typeface="Calibri"/>
                        </a:rPr>
                        <a:t>10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186</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190500">
                <a:tc>
                  <a:txBody>
                    <a:bodyPr/>
                    <a:lstStyle/>
                    <a:p>
                      <a:pPr algn="ctr" fontAlgn="b"/>
                      <a:r>
                        <a:rPr lang="en-US" sz="1400" b="0" i="0" u="none" strike="noStrike">
                          <a:solidFill>
                            <a:srgbClr val="000000"/>
                          </a:solidFill>
                          <a:effectLst/>
                          <a:latin typeface="Calibri"/>
                        </a:rPr>
                        <a:t>11</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160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1"/>
                  </a:ext>
                </a:extLst>
              </a:tr>
              <a:tr h="190500">
                <a:tc>
                  <a:txBody>
                    <a:bodyPr/>
                    <a:lstStyle/>
                    <a:p>
                      <a:pPr algn="ctr" fontAlgn="b"/>
                      <a:r>
                        <a:rPr lang="en-US" sz="1400" b="0" i="0" u="none" strike="noStrike">
                          <a:solidFill>
                            <a:srgbClr val="000000"/>
                          </a:solidFill>
                          <a:effectLst/>
                          <a:latin typeface="Calibri"/>
                        </a:rPr>
                        <a:t>12</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150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2"/>
                  </a:ext>
                </a:extLst>
              </a:tr>
              <a:tr h="190500">
                <a:tc>
                  <a:txBody>
                    <a:bodyPr/>
                    <a:lstStyle/>
                    <a:p>
                      <a:pPr algn="ctr" fontAlgn="b"/>
                      <a:r>
                        <a:rPr lang="en-US" sz="1400" b="0" i="0" u="none" strike="noStrike">
                          <a:solidFill>
                            <a:srgbClr val="000000"/>
                          </a:solidFill>
                          <a:effectLst/>
                          <a:latin typeface="Calibri"/>
                        </a:rPr>
                        <a:t>13</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a:rPr>
                        <a:t>120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3"/>
                  </a:ext>
                </a:extLst>
              </a:tr>
              <a:tr h="190500">
                <a:tc>
                  <a:txBody>
                    <a:bodyPr/>
                    <a:lstStyle/>
                    <a:p>
                      <a:pPr algn="ctr" fontAlgn="b"/>
                      <a:r>
                        <a:rPr lang="en-US" sz="1400" b="0" i="0" u="none" strike="noStrike">
                          <a:solidFill>
                            <a:srgbClr val="000000"/>
                          </a:solidFill>
                          <a:effectLst/>
                          <a:latin typeface="Calibri"/>
                        </a:rPr>
                        <a:t>14</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102</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4"/>
                  </a:ext>
                </a:extLst>
              </a:tr>
              <a:tr h="190500">
                <a:tc>
                  <a:txBody>
                    <a:bodyPr/>
                    <a:lstStyle/>
                    <a:p>
                      <a:pPr algn="ctr" fontAlgn="b"/>
                      <a:r>
                        <a:rPr lang="en-US" sz="1400" b="0" i="0" u="none" strike="noStrike">
                          <a:solidFill>
                            <a:srgbClr val="000000"/>
                          </a:solidFill>
                          <a:effectLst/>
                          <a:latin typeface="Calibri"/>
                        </a:rPr>
                        <a:t>15</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95</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5"/>
                  </a:ext>
                </a:extLst>
              </a:tr>
              <a:tr h="190500">
                <a:tc>
                  <a:txBody>
                    <a:bodyPr/>
                    <a:lstStyle/>
                    <a:p>
                      <a:pPr algn="ctr" fontAlgn="b"/>
                      <a:r>
                        <a:rPr lang="en-US" sz="1400" b="0" i="0" u="none" strike="noStrike">
                          <a:solidFill>
                            <a:srgbClr val="000000"/>
                          </a:solidFill>
                          <a:effectLst/>
                          <a:latin typeface="Calibri"/>
                        </a:rPr>
                        <a:t>16</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a:rPr>
                        <a:t>86</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6"/>
                  </a:ext>
                </a:extLst>
              </a:tr>
              <a:tr h="190500">
                <a:tc>
                  <a:txBody>
                    <a:bodyPr/>
                    <a:lstStyle/>
                    <a:p>
                      <a:pPr algn="ctr" fontAlgn="b"/>
                      <a:r>
                        <a:rPr lang="en-US" sz="1400" b="0" i="0" u="none" strike="noStrike">
                          <a:solidFill>
                            <a:srgbClr val="000000"/>
                          </a:solidFill>
                          <a:effectLst/>
                          <a:latin typeface="Calibri"/>
                        </a:rPr>
                        <a:t>17</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a:rPr>
                        <a:t>82</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7"/>
                  </a:ext>
                </a:extLst>
              </a:tr>
              <a:tr h="190500">
                <a:tc>
                  <a:txBody>
                    <a:bodyPr/>
                    <a:lstStyle/>
                    <a:p>
                      <a:pPr algn="ctr" fontAlgn="b"/>
                      <a:r>
                        <a:rPr lang="en-US" sz="1400" b="0" i="0" u="none" strike="noStrike">
                          <a:solidFill>
                            <a:srgbClr val="000000"/>
                          </a:solidFill>
                          <a:effectLst/>
                          <a:latin typeface="Calibri"/>
                        </a:rPr>
                        <a:t>18</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a:rPr>
                        <a:t>54</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8"/>
                  </a:ext>
                </a:extLst>
              </a:tr>
              <a:tr h="190500">
                <a:tc>
                  <a:txBody>
                    <a:bodyPr/>
                    <a:lstStyle/>
                    <a:p>
                      <a:pPr algn="ctr" fontAlgn="b"/>
                      <a:r>
                        <a:rPr lang="en-US" sz="1400" b="0" i="0" u="none" strike="noStrike">
                          <a:solidFill>
                            <a:srgbClr val="000000"/>
                          </a:solidFill>
                          <a:effectLst/>
                          <a:latin typeface="Calibri"/>
                        </a:rPr>
                        <a:t>19</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a:rPr>
                        <a:t>32</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9"/>
                  </a:ext>
                </a:extLst>
              </a:tr>
              <a:tr h="190500">
                <a:tc>
                  <a:txBody>
                    <a:bodyPr/>
                    <a:lstStyle/>
                    <a:p>
                      <a:pPr algn="ctr" fontAlgn="b"/>
                      <a:r>
                        <a:rPr lang="en-US" sz="1400" b="0" i="0" u="none" strike="noStrike">
                          <a:solidFill>
                            <a:srgbClr val="000000"/>
                          </a:solidFill>
                          <a:effectLst/>
                          <a:latin typeface="Calibri"/>
                        </a:rPr>
                        <a:t>20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a:rPr>
                        <a:t>21</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0"/>
                  </a:ext>
                </a:extLst>
              </a:tr>
              <a:tr h="190500">
                <a:tc>
                  <a:txBody>
                    <a:bodyPr/>
                    <a:lstStyle/>
                    <a:p>
                      <a:pPr algn="ctr" fontAlgn="b"/>
                      <a:r>
                        <a:rPr lang="en-US" sz="1400" b="0" i="0" u="none" strike="noStrike">
                          <a:solidFill>
                            <a:srgbClr val="000000"/>
                          </a:solidFill>
                          <a:effectLst/>
                          <a:latin typeface="Calibri"/>
                        </a:rPr>
                        <a:t>Total</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a:rPr>
                        <a:t> 4,596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1"/>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933597220"/>
              </p:ext>
            </p:extLst>
          </p:nvPr>
        </p:nvGraphicFramePr>
        <p:xfrm>
          <a:off x="5994400" y="1130056"/>
          <a:ext cx="2286000" cy="4960620"/>
        </p:xfrm>
        <a:graphic>
          <a:graphicData uri="http://schemas.openxmlformats.org/drawingml/2006/table">
            <a:tbl>
              <a:tblPr/>
              <a:tblGrid>
                <a:gridCol w="1066800">
                  <a:extLst>
                    <a:ext uri="{9D8B030D-6E8A-4147-A177-3AD203B41FA5}">
                      <a16:colId xmlns:a16="http://schemas.microsoft.com/office/drawing/2014/main" val="20000"/>
                    </a:ext>
                  </a:extLst>
                </a:gridCol>
                <a:gridCol w="550333">
                  <a:extLst>
                    <a:ext uri="{9D8B030D-6E8A-4147-A177-3AD203B41FA5}">
                      <a16:colId xmlns:a16="http://schemas.microsoft.com/office/drawing/2014/main" val="20001"/>
                    </a:ext>
                  </a:extLst>
                </a:gridCol>
                <a:gridCol w="668867">
                  <a:extLst>
                    <a:ext uri="{9D8B030D-6E8A-4147-A177-3AD203B41FA5}">
                      <a16:colId xmlns:a16="http://schemas.microsoft.com/office/drawing/2014/main" val="20002"/>
                    </a:ext>
                  </a:extLst>
                </a:gridCol>
              </a:tblGrid>
              <a:tr h="190500">
                <a:tc>
                  <a:txBody>
                    <a:bodyPr/>
                    <a:lstStyle/>
                    <a:p>
                      <a:pPr algn="ctr" fontAlgn="b"/>
                      <a:r>
                        <a:rPr lang="en-US" sz="1400" b="0" i="0" u="none" strike="noStrike" dirty="0">
                          <a:solidFill>
                            <a:srgbClr val="000000"/>
                          </a:solidFill>
                          <a:effectLst/>
                          <a:latin typeface="Calibri"/>
                        </a:rPr>
                        <a:t>Accumulated (</a:t>
                      </a:r>
                      <a:r>
                        <a:rPr lang="en-US" sz="1400" b="0" i="0" u="none" strike="noStrike" dirty="0" err="1">
                          <a:solidFill>
                            <a:srgbClr val="000000"/>
                          </a:solidFill>
                          <a:effectLst/>
                          <a:latin typeface="Calibri"/>
                        </a:rPr>
                        <a:t>kbp</a:t>
                      </a:r>
                      <a:r>
                        <a:rPr lang="en-US" sz="1400" b="0" i="0" u="none" strike="noStrike" dirty="0">
                          <a:solidFill>
                            <a:srgbClr val="000000"/>
                          </a:solidFill>
                          <a:effectLst/>
                          <a:latin typeface="Calibri"/>
                        </a:rPr>
                        <a:t>)</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a:rPr>
                        <a:t>%</a:t>
                      </a:r>
                    </a:p>
                    <a:p>
                      <a:pPr algn="ctr" fontAlgn="b"/>
                      <a:r>
                        <a:rPr lang="en-US" sz="1400" b="0" i="0" u="none" strike="noStrike" dirty="0">
                          <a:solidFill>
                            <a:srgbClr val="000000"/>
                          </a:solidFill>
                          <a:effectLst/>
                          <a:latin typeface="Calibri"/>
                        </a:rPr>
                        <a:t>ASM</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a:rPr>
                        <a:t>%</a:t>
                      </a:r>
                    </a:p>
                    <a:p>
                      <a:pPr algn="ctr" fontAlgn="b"/>
                      <a:r>
                        <a:rPr lang="en-US" sz="1400" b="0" i="0" u="none" strike="noStrike" dirty="0">
                          <a:solidFill>
                            <a:srgbClr val="000000"/>
                          </a:solidFill>
                          <a:effectLst/>
                          <a:latin typeface="Calibri"/>
                        </a:rPr>
                        <a:t>genome</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90500">
                <a:tc>
                  <a:txBody>
                    <a:bodyPr/>
                    <a:lstStyle/>
                    <a:p>
                      <a:pPr algn="ctr" fontAlgn="b"/>
                      <a:r>
                        <a:rPr lang="en-US" sz="1400" b="0" i="0" u="none" strike="noStrike">
                          <a:solidFill>
                            <a:srgbClr val="000000"/>
                          </a:solidFill>
                          <a:effectLst/>
                          <a:latin typeface="Calibri"/>
                        </a:rPr>
                        <a:t> 615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13%</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12%</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90500">
                <a:tc>
                  <a:txBody>
                    <a:bodyPr/>
                    <a:lstStyle/>
                    <a:p>
                      <a:pPr algn="ctr" fontAlgn="b"/>
                      <a:r>
                        <a:rPr lang="en-US" sz="1400" b="0" i="0" u="none" strike="noStrike" dirty="0">
                          <a:solidFill>
                            <a:srgbClr val="000000"/>
                          </a:solidFill>
                          <a:effectLst/>
                          <a:latin typeface="Calibri"/>
                        </a:rPr>
                        <a:t> 1,130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a:rPr>
                        <a:t>25%</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23%</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90500">
                <a:tc>
                  <a:txBody>
                    <a:bodyPr/>
                    <a:lstStyle/>
                    <a:p>
                      <a:pPr algn="ctr" fontAlgn="b"/>
                      <a:r>
                        <a:rPr lang="en-US" sz="1400" b="0" i="0" u="none" strike="noStrike">
                          <a:solidFill>
                            <a:srgbClr val="000000"/>
                          </a:solidFill>
                          <a:effectLst/>
                          <a:latin typeface="Calibri"/>
                        </a:rPr>
                        <a:t> 1,642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36%</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a:rPr>
                        <a:t>33%</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190500">
                <a:tc>
                  <a:txBody>
                    <a:bodyPr/>
                    <a:lstStyle/>
                    <a:p>
                      <a:pPr algn="ctr" fontAlgn="b"/>
                      <a:r>
                        <a:rPr lang="en-US" sz="1400" b="0" i="0" u="none" strike="noStrike">
                          <a:solidFill>
                            <a:srgbClr val="000000"/>
                          </a:solidFill>
                          <a:effectLst/>
                          <a:latin typeface="Calibri"/>
                        </a:rPr>
                        <a:t> 2,092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46%</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42%</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190500">
                <a:tc>
                  <a:txBody>
                    <a:bodyPr/>
                    <a:lstStyle/>
                    <a:p>
                      <a:pPr algn="ctr" fontAlgn="b"/>
                      <a:r>
                        <a:rPr lang="en-US" sz="1400" b="0" i="0" u="none" strike="noStrike">
                          <a:solidFill>
                            <a:srgbClr val="000000"/>
                          </a:solidFill>
                          <a:effectLst/>
                          <a:latin typeface="Calibri"/>
                        </a:rPr>
                        <a:t> 2,452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FF0000"/>
                          </a:solidFill>
                          <a:effectLst/>
                          <a:latin typeface="Calibri"/>
                        </a:rPr>
                        <a:t>53%</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400" b="0" i="0" u="none" strike="noStrike" dirty="0">
                          <a:solidFill>
                            <a:srgbClr val="000000"/>
                          </a:solidFill>
                          <a:effectLst/>
                          <a:latin typeface="Calibri"/>
                        </a:rPr>
                        <a:t>49%</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190500">
                <a:tc>
                  <a:txBody>
                    <a:bodyPr/>
                    <a:lstStyle/>
                    <a:p>
                      <a:pPr algn="ctr" fontAlgn="b"/>
                      <a:r>
                        <a:rPr lang="en-US" sz="1400" b="0" i="0" u="none" strike="noStrike" dirty="0">
                          <a:solidFill>
                            <a:srgbClr val="000000"/>
                          </a:solidFill>
                          <a:effectLst/>
                          <a:latin typeface="Calibri"/>
                        </a:rPr>
                        <a:t> 2,808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a:rPr>
                        <a:t>61%</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FF0000"/>
                          </a:solidFill>
                          <a:effectLst/>
                          <a:latin typeface="Calibri"/>
                        </a:rPr>
                        <a:t>56%</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6"/>
                  </a:ext>
                </a:extLst>
              </a:tr>
              <a:tr h="190500">
                <a:tc>
                  <a:txBody>
                    <a:bodyPr/>
                    <a:lstStyle/>
                    <a:p>
                      <a:pPr algn="ctr" fontAlgn="b"/>
                      <a:r>
                        <a:rPr lang="en-US" sz="1400" b="0" i="0" u="none" strike="noStrike">
                          <a:solidFill>
                            <a:srgbClr val="000000"/>
                          </a:solidFill>
                          <a:effectLst/>
                          <a:latin typeface="Calibri"/>
                        </a:rPr>
                        <a:t> 3,118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68%</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62%</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190500">
                <a:tc>
                  <a:txBody>
                    <a:bodyPr/>
                    <a:lstStyle/>
                    <a:p>
                      <a:pPr algn="ctr" fontAlgn="b"/>
                      <a:r>
                        <a:rPr lang="en-US" sz="1400" b="0" i="0" u="none" strike="noStrike">
                          <a:solidFill>
                            <a:srgbClr val="000000"/>
                          </a:solidFill>
                          <a:effectLst/>
                          <a:latin typeface="Calibri"/>
                        </a:rPr>
                        <a:t> 3,319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a:rPr>
                        <a:t>72%</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66%</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190500">
                <a:tc>
                  <a:txBody>
                    <a:bodyPr/>
                    <a:lstStyle/>
                    <a:p>
                      <a:pPr algn="ctr" fontAlgn="b"/>
                      <a:r>
                        <a:rPr lang="en-US" sz="1400" b="0" i="0" u="none" strike="noStrike">
                          <a:solidFill>
                            <a:srgbClr val="000000"/>
                          </a:solidFill>
                          <a:effectLst/>
                          <a:latin typeface="Calibri"/>
                        </a:rPr>
                        <a:t> 3,508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76%</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70%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190500">
                <a:tc>
                  <a:txBody>
                    <a:bodyPr/>
                    <a:lstStyle/>
                    <a:p>
                      <a:pPr algn="ctr" fontAlgn="b"/>
                      <a:r>
                        <a:rPr lang="en-US" sz="1400" b="0" i="0" u="none" strike="noStrike">
                          <a:solidFill>
                            <a:srgbClr val="000000"/>
                          </a:solidFill>
                          <a:effectLst/>
                          <a:latin typeface="Calibri"/>
                        </a:rPr>
                        <a:t> 3,694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80%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74%</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190500">
                <a:tc>
                  <a:txBody>
                    <a:bodyPr/>
                    <a:lstStyle/>
                    <a:p>
                      <a:pPr algn="ctr" fontAlgn="b"/>
                      <a:r>
                        <a:rPr lang="en-US" sz="1400" b="0" i="0" u="none" strike="noStrike">
                          <a:solidFill>
                            <a:srgbClr val="000000"/>
                          </a:solidFill>
                          <a:effectLst/>
                          <a:latin typeface="Calibri"/>
                        </a:rPr>
                        <a:t> 3,854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84%</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a:rPr>
                        <a:t>77%</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1"/>
                  </a:ext>
                </a:extLst>
              </a:tr>
              <a:tr h="190500">
                <a:tc>
                  <a:txBody>
                    <a:bodyPr/>
                    <a:lstStyle/>
                    <a:p>
                      <a:pPr algn="ctr" fontAlgn="b"/>
                      <a:r>
                        <a:rPr lang="en-US" sz="1400" b="0" i="0" u="none" strike="noStrike">
                          <a:solidFill>
                            <a:srgbClr val="000000"/>
                          </a:solidFill>
                          <a:effectLst/>
                          <a:latin typeface="Calibri"/>
                        </a:rPr>
                        <a:t> 4,004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a:rPr>
                        <a:t>87%</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80%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2"/>
                  </a:ext>
                </a:extLst>
              </a:tr>
              <a:tr h="190500">
                <a:tc>
                  <a:txBody>
                    <a:bodyPr/>
                    <a:lstStyle/>
                    <a:p>
                      <a:pPr algn="ctr" fontAlgn="b"/>
                      <a:r>
                        <a:rPr lang="en-US" sz="1400" b="0" i="0" u="none" strike="noStrike">
                          <a:solidFill>
                            <a:srgbClr val="000000"/>
                          </a:solidFill>
                          <a:effectLst/>
                          <a:latin typeface="Calibri"/>
                        </a:rPr>
                        <a:t> 4,124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a:rPr>
                        <a:t>90%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a:rPr>
                        <a:t>82%</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3"/>
                  </a:ext>
                </a:extLst>
              </a:tr>
              <a:tr h="190500">
                <a:tc>
                  <a:txBody>
                    <a:bodyPr/>
                    <a:lstStyle/>
                    <a:p>
                      <a:pPr algn="ctr" fontAlgn="b"/>
                      <a:r>
                        <a:rPr lang="en-US" sz="1400" b="0" i="0" u="none" strike="noStrike">
                          <a:solidFill>
                            <a:srgbClr val="000000"/>
                          </a:solidFill>
                          <a:effectLst/>
                          <a:latin typeface="Calibri"/>
                        </a:rPr>
                        <a:t> 4,226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92%</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85%</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4"/>
                  </a:ext>
                </a:extLst>
              </a:tr>
              <a:tr h="190500">
                <a:tc>
                  <a:txBody>
                    <a:bodyPr/>
                    <a:lstStyle/>
                    <a:p>
                      <a:pPr algn="ctr" fontAlgn="b"/>
                      <a:r>
                        <a:rPr lang="en-US" sz="1400" b="0" i="0" u="none" strike="noStrike">
                          <a:solidFill>
                            <a:srgbClr val="000000"/>
                          </a:solidFill>
                          <a:effectLst/>
                          <a:latin typeface="Calibri"/>
                        </a:rPr>
                        <a:t> 4,321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94%</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a:rPr>
                        <a:t>86%</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5"/>
                  </a:ext>
                </a:extLst>
              </a:tr>
              <a:tr h="190500">
                <a:tc>
                  <a:txBody>
                    <a:bodyPr/>
                    <a:lstStyle/>
                    <a:p>
                      <a:pPr algn="ctr" fontAlgn="b"/>
                      <a:r>
                        <a:rPr lang="en-US" sz="1400" b="0" i="0" u="none" strike="noStrike">
                          <a:solidFill>
                            <a:srgbClr val="000000"/>
                          </a:solidFill>
                          <a:effectLst/>
                          <a:latin typeface="Calibri"/>
                        </a:rPr>
                        <a:t> 4,407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a:rPr>
                        <a:t>96%</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88%</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6"/>
                  </a:ext>
                </a:extLst>
              </a:tr>
              <a:tr h="190500">
                <a:tc>
                  <a:txBody>
                    <a:bodyPr/>
                    <a:lstStyle/>
                    <a:p>
                      <a:pPr algn="ctr" fontAlgn="b"/>
                      <a:r>
                        <a:rPr lang="en-US" sz="1400" b="0" i="0" u="none" strike="noStrike">
                          <a:solidFill>
                            <a:srgbClr val="000000"/>
                          </a:solidFill>
                          <a:effectLst/>
                          <a:latin typeface="Calibri"/>
                        </a:rPr>
                        <a:t> 4,489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98%</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90%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7"/>
                  </a:ext>
                </a:extLst>
              </a:tr>
              <a:tr h="190500">
                <a:tc>
                  <a:txBody>
                    <a:bodyPr/>
                    <a:lstStyle/>
                    <a:p>
                      <a:pPr algn="ctr" fontAlgn="b"/>
                      <a:r>
                        <a:rPr lang="en-US" sz="1400" b="0" i="0" u="none" strike="noStrike">
                          <a:solidFill>
                            <a:srgbClr val="000000"/>
                          </a:solidFill>
                          <a:effectLst/>
                          <a:latin typeface="Calibri"/>
                        </a:rPr>
                        <a:t> 4,543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99%</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a:rPr>
                        <a:t>91%</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8"/>
                  </a:ext>
                </a:extLst>
              </a:tr>
              <a:tr h="190500">
                <a:tc>
                  <a:txBody>
                    <a:bodyPr/>
                    <a:lstStyle/>
                    <a:p>
                      <a:pPr algn="ctr" fontAlgn="b"/>
                      <a:r>
                        <a:rPr lang="en-US" sz="1400" b="0" i="0" u="none" strike="noStrike">
                          <a:solidFill>
                            <a:srgbClr val="000000"/>
                          </a:solidFill>
                          <a:effectLst/>
                          <a:latin typeface="Calibri"/>
                        </a:rPr>
                        <a:t> 4,575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a:rPr>
                        <a:t>100%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92%</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9"/>
                  </a:ext>
                </a:extLst>
              </a:tr>
              <a:tr h="190500">
                <a:tc>
                  <a:txBody>
                    <a:bodyPr/>
                    <a:lstStyle/>
                    <a:p>
                      <a:pPr algn="ctr" fontAlgn="b"/>
                      <a:r>
                        <a:rPr lang="en-US" sz="1400" b="0" i="0" u="none" strike="noStrike">
                          <a:solidFill>
                            <a:srgbClr val="000000"/>
                          </a:solidFill>
                          <a:effectLst/>
                          <a:latin typeface="Calibri"/>
                        </a:rPr>
                        <a:t> 4,596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a:rPr>
                        <a:t>100%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a:rPr>
                        <a:t>92%</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0"/>
                  </a:ext>
                </a:extLst>
              </a:tr>
            </a:tbl>
          </a:graphicData>
        </a:graphic>
      </p:graphicFrame>
      <p:sp>
        <p:nvSpPr>
          <p:cNvPr id="9" name="TextBox 8"/>
          <p:cNvSpPr txBox="1"/>
          <p:nvPr/>
        </p:nvSpPr>
        <p:spPr>
          <a:xfrm>
            <a:off x="2312745" y="3540793"/>
            <a:ext cx="1356462" cy="671851"/>
          </a:xfrm>
          <a:prstGeom prst="rect">
            <a:avLst/>
          </a:prstGeom>
          <a:noFill/>
        </p:spPr>
        <p:txBody>
          <a:bodyPr wrap="none" rtlCol="0">
            <a:spAutoFit/>
          </a:bodyPr>
          <a:lstStyle/>
          <a:p>
            <a:pPr>
              <a:lnSpc>
                <a:spcPct val="150000"/>
              </a:lnSpc>
            </a:pPr>
            <a:r>
              <a:rPr lang="en-US" sz="2800" dirty="0">
                <a:solidFill>
                  <a:srgbClr val="FF0000"/>
                </a:solidFill>
              </a:rPr>
              <a:t>356 </a:t>
            </a:r>
            <a:r>
              <a:rPr lang="en-US" sz="2800" dirty="0" err="1">
                <a:solidFill>
                  <a:srgbClr val="FF0000"/>
                </a:solidFill>
              </a:rPr>
              <a:t>kbp</a:t>
            </a:r>
            <a:endParaRPr lang="en-US" sz="2800" dirty="0">
              <a:solidFill>
                <a:srgbClr val="FF0000"/>
              </a:solidFill>
            </a:endParaRPr>
          </a:p>
        </p:txBody>
      </p:sp>
      <p:sp>
        <p:nvSpPr>
          <p:cNvPr id="3" name="Slide Number Placeholder 2"/>
          <p:cNvSpPr>
            <a:spLocks noGrp="1"/>
          </p:cNvSpPr>
          <p:nvPr>
            <p:ph type="sldNum" sz="quarter" idx="12"/>
          </p:nvPr>
        </p:nvSpPr>
        <p:spPr/>
        <p:txBody>
          <a:bodyPr/>
          <a:lstStyle/>
          <a:p>
            <a:fld id="{9DA039C4-C5F2-1743-BB7A-5D831266C61E}" type="slidenum">
              <a:rPr lang="en-US" smtClean="0"/>
              <a:t>38</a:t>
            </a:fld>
            <a:endParaRPr lang="en-US"/>
          </a:p>
        </p:txBody>
      </p:sp>
    </p:spTree>
    <p:extLst>
      <p:ext uri="{BB962C8B-B14F-4D97-AF65-F5344CB8AC3E}">
        <p14:creationId xmlns:p14="http://schemas.microsoft.com/office/powerpoint/2010/main" val="2440042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Software for short-read assemblies</a:t>
            </a:r>
          </a:p>
        </p:txBody>
      </p:sp>
      <p:sp>
        <p:nvSpPr>
          <p:cNvPr id="4" name="Slide Number Placeholder 3"/>
          <p:cNvSpPr>
            <a:spLocks noGrp="1"/>
          </p:cNvSpPr>
          <p:nvPr>
            <p:ph type="sldNum" sz="quarter" idx="12"/>
          </p:nvPr>
        </p:nvSpPr>
        <p:spPr/>
        <p:txBody>
          <a:bodyPr/>
          <a:lstStyle/>
          <a:p>
            <a:fld id="{9DA039C4-C5F2-1743-BB7A-5D831266C61E}" type="slidenum">
              <a:rPr lang="en-US" smtClean="0"/>
              <a:t>39</a:t>
            </a:fld>
            <a:endParaRPr lang="en-US"/>
          </a:p>
        </p:txBody>
      </p:sp>
      <p:graphicFrame>
        <p:nvGraphicFramePr>
          <p:cNvPr id="5" name="Table 4"/>
          <p:cNvGraphicFramePr>
            <a:graphicFrameLocks noGrp="1"/>
          </p:cNvGraphicFramePr>
          <p:nvPr>
            <p:extLst>
              <p:ext uri="{D42A27DB-BD31-4B8C-83A1-F6EECF244321}">
                <p14:modId xmlns:p14="http://schemas.microsoft.com/office/powerpoint/2010/main" val="2650717387"/>
              </p:ext>
            </p:extLst>
          </p:nvPr>
        </p:nvGraphicFramePr>
        <p:xfrm>
          <a:off x="106016" y="1279961"/>
          <a:ext cx="8915400" cy="4689083"/>
        </p:xfrm>
        <a:graphic>
          <a:graphicData uri="http://schemas.openxmlformats.org/drawingml/2006/table">
            <a:tbl>
              <a:tblPr/>
              <a:tblGrid>
                <a:gridCol w="2199948">
                  <a:extLst>
                    <a:ext uri="{9D8B030D-6E8A-4147-A177-3AD203B41FA5}">
                      <a16:colId xmlns:a16="http://schemas.microsoft.com/office/drawing/2014/main" val="20000"/>
                    </a:ext>
                  </a:extLst>
                </a:gridCol>
                <a:gridCol w="4175482">
                  <a:extLst>
                    <a:ext uri="{9D8B030D-6E8A-4147-A177-3AD203B41FA5}">
                      <a16:colId xmlns:a16="http://schemas.microsoft.com/office/drawing/2014/main" val="20001"/>
                    </a:ext>
                  </a:extLst>
                </a:gridCol>
                <a:gridCol w="2539970">
                  <a:extLst>
                    <a:ext uri="{9D8B030D-6E8A-4147-A177-3AD203B41FA5}">
                      <a16:colId xmlns:a16="http://schemas.microsoft.com/office/drawing/2014/main" val="20002"/>
                    </a:ext>
                  </a:extLst>
                </a:gridCol>
              </a:tblGrid>
              <a:tr h="204475">
                <a:tc>
                  <a:txBody>
                    <a:bodyPr/>
                    <a:lstStyle/>
                    <a:p>
                      <a:pPr algn="l" fontAlgn="b"/>
                      <a:r>
                        <a:rPr lang="en-US" sz="1800" b="1" i="0" u="none" strike="noStrike" dirty="0">
                          <a:solidFill>
                            <a:srgbClr val="333333"/>
                          </a:solidFill>
                          <a:effectLst/>
                          <a:latin typeface="Arial"/>
                        </a:rPr>
                        <a:t>Software</a:t>
                      </a:r>
                    </a:p>
                  </a:txBody>
                  <a:tcPr marR="10123" marT="101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800" b="1" i="0" u="none" strike="noStrike" dirty="0">
                          <a:solidFill>
                            <a:srgbClr val="333333"/>
                          </a:solidFill>
                          <a:effectLst/>
                          <a:latin typeface="Arial"/>
                        </a:rPr>
                        <a:t>Description</a:t>
                      </a:r>
                    </a:p>
                  </a:txBody>
                  <a:tcPr marR="10123" marT="101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800" b="1" i="0" u="none" strike="noStrike" dirty="0" err="1">
                          <a:solidFill>
                            <a:srgbClr val="333333"/>
                          </a:solidFill>
                          <a:effectLst/>
                          <a:latin typeface="Arial"/>
                        </a:rPr>
                        <a:t>URLandreference</a:t>
                      </a:r>
                      <a:endParaRPr lang="en-US" sz="1800" b="1" i="0" u="none" strike="noStrike" dirty="0">
                        <a:solidFill>
                          <a:srgbClr val="333333"/>
                        </a:solidFill>
                        <a:effectLst/>
                        <a:latin typeface="Arial"/>
                      </a:endParaRPr>
                    </a:p>
                  </a:txBody>
                  <a:tcPr marR="10123" marT="101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356312">
                <a:tc>
                  <a:txBody>
                    <a:bodyPr/>
                    <a:lstStyle/>
                    <a:p>
                      <a:pPr algn="l" fontAlgn="b"/>
                      <a:r>
                        <a:rPr lang="en-US" sz="1800" b="0" i="0" u="none" strike="noStrike" dirty="0">
                          <a:solidFill>
                            <a:srgbClr val="333333"/>
                          </a:solidFill>
                          <a:effectLst/>
                          <a:latin typeface="Arial"/>
                        </a:rPr>
                        <a:t>Velvet</a:t>
                      </a:r>
                    </a:p>
                  </a:txBody>
                  <a:tcPr marR="10123" marT="80980" marB="809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800" b="0" i="0" u="none" strike="noStrike" dirty="0">
                          <a:solidFill>
                            <a:srgbClr val="333333"/>
                          </a:solidFill>
                          <a:effectLst/>
                          <a:latin typeface="Arial"/>
                        </a:rPr>
                        <a:t>Original de </a:t>
                      </a:r>
                      <a:r>
                        <a:rPr lang="en-US" sz="1800" b="0" i="0" u="none" strike="noStrike" dirty="0" err="1">
                          <a:solidFill>
                            <a:srgbClr val="333333"/>
                          </a:solidFill>
                          <a:effectLst/>
                          <a:latin typeface="Arial"/>
                        </a:rPr>
                        <a:t>Bruijn</a:t>
                      </a:r>
                      <a:r>
                        <a:rPr lang="en-US" sz="1800" b="0" i="0" u="none" strike="noStrike" dirty="0">
                          <a:solidFill>
                            <a:srgbClr val="333333"/>
                          </a:solidFill>
                          <a:effectLst/>
                          <a:latin typeface="Arial"/>
                        </a:rPr>
                        <a:t> graph assembler</a:t>
                      </a:r>
                    </a:p>
                  </a:txBody>
                  <a:tcPr marR="10123" marT="80980" marB="809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dirty="0">
                          <a:solidFill>
                            <a:srgbClr val="2F5E83"/>
                          </a:solidFill>
                          <a:effectLst/>
                          <a:latin typeface="Arial"/>
                        </a:rPr>
                        <a:t>http://</a:t>
                      </a:r>
                      <a:r>
                        <a:rPr lang="en-US" sz="1200" b="0" i="0" u="none" strike="noStrike" dirty="0" err="1">
                          <a:solidFill>
                            <a:srgbClr val="2F5E83"/>
                          </a:solidFill>
                          <a:effectLst/>
                          <a:latin typeface="Arial"/>
                        </a:rPr>
                        <a:t>github.com</a:t>
                      </a:r>
                      <a:r>
                        <a:rPr lang="en-US" sz="1200" b="0" i="0" u="none" strike="noStrike" dirty="0">
                          <a:solidFill>
                            <a:srgbClr val="2F5E83"/>
                          </a:solidFill>
                          <a:effectLst/>
                          <a:latin typeface="Arial"/>
                        </a:rPr>
                        <a:t>/</a:t>
                      </a:r>
                      <a:r>
                        <a:rPr lang="en-US" sz="1200" b="0" i="0" u="none" strike="noStrike" dirty="0" err="1">
                          <a:solidFill>
                            <a:srgbClr val="2F5E83"/>
                          </a:solidFill>
                          <a:effectLst/>
                          <a:latin typeface="Arial"/>
                        </a:rPr>
                        <a:t>dzerbino</a:t>
                      </a:r>
                      <a:r>
                        <a:rPr lang="en-US" sz="1200" b="0" i="0" u="none" strike="noStrike" dirty="0">
                          <a:solidFill>
                            <a:srgbClr val="2F5E83"/>
                          </a:solidFill>
                          <a:effectLst/>
                          <a:latin typeface="Arial"/>
                        </a:rPr>
                        <a:t>/velvet </a:t>
                      </a:r>
                    </a:p>
                  </a:txBody>
                  <a:tcPr marR="10123" marT="80980" marB="809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356312">
                <a:tc>
                  <a:txBody>
                    <a:bodyPr/>
                    <a:lstStyle/>
                    <a:p>
                      <a:pPr algn="l" fontAlgn="b"/>
                      <a:r>
                        <a:rPr lang="en-US" sz="1800" b="0" i="0" u="none" strike="noStrike" dirty="0" err="1">
                          <a:solidFill>
                            <a:srgbClr val="333333"/>
                          </a:solidFill>
                          <a:effectLst/>
                          <a:latin typeface="Arial"/>
                        </a:rPr>
                        <a:t>SOAPdenovo</a:t>
                      </a:r>
                      <a:endParaRPr lang="en-US" sz="1800" b="0" i="0" u="none" strike="noStrike" dirty="0">
                        <a:solidFill>
                          <a:srgbClr val="333333"/>
                        </a:solidFill>
                        <a:effectLst/>
                        <a:latin typeface="Arial"/>
                      </a:endParaRPr>
                    </a:p>
                  </a:txBody>
                  <a:tcPr marR="10123" marT="80980" marB="809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800" b="0" i="0" u="none" strike="noStrike" dirty="0">
                          <a:solidFill>
                            <a:srgbClr val="333333"/>
                          </a:solidFill>
                          <a:effectLst/>
                          <a:latin typeface="Arial"/>
                        </a:rPr>
                        <a:t>De Bruijn graph assembler with error-correction step</a:t>
                      </a:r>
                    </a:p>
                  </a:txBody>
                  <a:tcPr marR="10123" marT="80980" marB="809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dirty="0">
                          <a:solidFill>
                            <a:srgbClr val="2F5E83"/>
                          </a:solidFill>
                          <a:effectLst/>
                          <a:latin typeface="Arial"/>
                        </a:rPr>
                        <a:t>http://</a:t>
                      </a:r>
                      <a:r>
                        <a:rPr lang="en-US" sz="1200" b="0" i="0" u="none" strike="noStrike" dirty="0" err="1">
                          <a:solidFill>
                            <a:srgbClr val="2F5E83"/>
                          </a:solidFill>
                          <a:effectLst/>
                          <a:latin typeface="Arial"/>
                        </a:rPr>
                        <a:t>soap.genomics.org.cn</a:t>
                      </a:r>
                      <a:r>
                        <a:rPr lang="en-US" sz="1200" b="0" i="0" u="none" strike="noStrike" dirty="0">
                          <a:solidFill>
                            <a:srgbClr val="2F5E83"/>
                          </a:solidFill>
                          <a:effectLst/>
                          <a:latin typeface="Arial"/>
                        </a:rPr>
                        <a:t>/ </a:t>
                      </a:r>
                    </a:p>
                  </a:txBody>
                  <a:tcPr marR="10123" marT="80980" marB="809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356312">
                <a:tc>
                  <a:txBody>
                    <a:bodyPr/>
                    <a:lstStyle/>
                    <a:p>
                      <a:pPr algn="l" fontAlgn="b"/>
                      <a:r>
                        <a:rPr lang="en-US" sz="1800" b="0" i="0" u="none" strike="noStrike">
                          <a:solidFill>
                            <a:srgbClr val="333333"/>
                          </a:solidFill>
                          <a:effectLst/>
                          <a:latin typeface="Arial"/>
                        </a:rPr>
                        <a:t>Meraculous</a:t>
                      </a:r>
                    </a:p>
                  </a:txBody>
                  <a:tcPr marR="10123" marT="80980" marB="809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800" b="0" i="0" u="none" strike="noStrike" dirty="0">
                          <a:solidFill>
                            <a:srgbClr val="333333"/>
                          </a:solidFill>
                          <a:effectLst/>
                          <a:latin typeface="Arial"/>
                        </a:rPr>
                        <a:t>Hybrid k-</a:t>
                      </a:r>
                      <a:r>
                        <a:rPr lang="en-US" sz="1800" b="0" i="0" u="none" strike="noStrike" dirty="0" err="1">
                          <a:solidFill>
                            <a:srgbClr val="333333"/>
                          </a:solidFill>
                          <a:effectLst/>
                          <a:latin typeface="Arial"/>
                        </a:rPr>
                        <a:t>mer</a:t>
                      </a:r>
                      <a:r>
                        <a:rPr lang="en-US" sz="1800" b="0" i="0" u="none" strike="noStrike" dirty="0">
                          <a:solidFill>
                            <a:srgbClr val="333333"/>
                          </a:solidFill>
                          <a:effectLst/>
                          <a:latin typeface="Arial"/>
                        </a:rPr>
                        <a:t>/read-based</a:t>
                      </a:r>
                    </a:p>
                  </a:txBody>
                  <a:tcPr marR="10123" marT="80980" marB="809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dirty="0">
                          <a:solidFill>
                            <a:srgbClr val="2F5E83"/>
                          </a:solidFill>
                          <a:effectLst/>
                          <a:latin typeface="Arial"/>
                        </a:rPr>
                        <a:t>https://</a:t>
                      </a:r>
                      <a:r>
                        <a:rPr lang="en-US" sz="1200" b="0" i="0" u="none" strike="noStrike" dirty="0" err="1">
                          <a:solidFill>
                            <a:srgbClr val="2F5E83"/>
                          </a:solidFill>
                          <a:effectLst/>
                          <a:latin typeface="Arial"/>
                        </a:rPr>
                        <a:t>jgi.doe.gov</a:t>
                      </a:r>
                      <a:r>
                        <a:rPr lang="en-US" sz="1200" b="0" i="0" u="none" strike="noStrike" dirty="0">
                          <a:solidFill>
                            <a:srgbClr val="2F5E83"/>
                          </a:solidFill>
                          <a:effectLst/>
                          <a:latin typeface="Arial"/>
                        </a:rPr>
                        <a:t>/data-and-tools/</a:t>
                      </a:r>
                      <a:r>
                        <a:rPr lang="en-US" sz="1200" b="0" i="0" u="none" strike="noStrike" dirty="0" err="1">
                          <a:solidFill>
                            <a:srgbClr val="2F5E83"/>
                          </a:solidFill>
                          <a:effectLst/>
                          <a:latin typeface="Arial"/>
                        </a:rPr>
                        <a:t>meraculous</a:t>
                      </a:r>
                      <a:r>
                        <a:rPr lang="en-US" sz="1200" b="0" i="0" u="none" strike="noStrike" dirty="0">
                          <a:solidFill>
                            <a:srgbClr val="2F5E83"/>
                          </a:solidFill>
                          <a:effectLst/>
                          <a:latin typeface="Arial"/>
                        </a:rPr>
                        <a:t>/ </a:t>
                      </a:r>
                    </a:p>
                  </a:txBody>
                  <a:tcPr marR="10123" marT="80980" marB="809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356312">
                <a:tc>
                  <a:txBody>
                    <a:bodyPr/>
                    <a:lstStyle/>
                    <a:p>
                      <a:pPr algn="l" fontAlgn="b"/>
                      <a:r>
                        <a:rPr lang="en-US" sz="1800" b="0" i="0" u="none" strike="noStrike">
                          <a:solidFill>
                            <a:srgbClr val="333333"/>
                          </a:solidFill>
                          <a:effectLst/>
                          <a:latin typeface="Arial"/>
                        </a:rPr>
                        <a:t>ALLPATHS-LG</a:t>
                      </a:r>
                    </a:p>
                  </a:txBody>
                  <a:tcPr marR="10123" marT="80980" marB="809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800" b="0" i="0" u="none" strike="noStrike" dirty="0">
                          <a:solidFill>
                            <a:srgbClr val="333333"/>
                          </a:solidFill>
                          <a:effectLst/>
                          <a:latin typeface="Arial"/>
                        </a:rPr>
                        <a:t>Uses </a:t>
                      </a:r>
                      <a:r>
                        <a:rPr lang="en-US" sz="1800" b="0" i="0" u="none" strike="noStrike" dirty="0" err="1">
                          <a:solidFill>
                            <a:srgbClr val="333333"/>
                          </a:solidFill>
                          <a:effectLst/>
                          <a:latin typeface="Arial"/>
                        </a:rPr>
                        <a:t>unipath</a:t>
                      </a:r>
                      <a:r>
                        <a:rPr lang="en-US" sz="1800" b="0" i="0" u="none" strike="noStrike" dirty="0">
                          <a:solidFill>
                            <a:srgbClr val="333333"/>
                          </a:solidFill>
                          <a:effectLst/>
                          <a:latin typeface="Arial"/>
                        </a:rPr>
                        <a:t> graph to collapse repeats</a:t>
                      </a:r>
                    </a:p>
                  </a:txBody>
                  <a:tcPr marR="10123" marT="80980" marB="809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dirty="0">
                          <a:solidFill>
                            <a:srgbClr val="2F5E83"/>
                          </a:solidFill>
                          <a:effectLst/>
                          <a:latin typeface="Arial"/>
                        </a:rPr>
                        <a:t>http://</a:t>
                      </a:r>
                      <a:r>
                        <a:rPr lang="en-US" sz="1200" b="0" i="0" u="none" strike="noStrike" dirty="0" err="1">
                          <a:solidFill>
                            <a:srgbClr val="2F5E83"/>
                          </a:solidFill>
                          <a:effectLst/>
                          <a:latin typeface="Arial"/>
                        </a:rPr>
                        <a:t>software.broadinstitute.org</a:t>
                      </a:r>
                      <a:r>
                        <a:rPr lang="en-US" sz="1200" b="0" i="0" u="none" strike="noStrike" dirty="0">
                          <a:solidFill>
                            <a:srgbClr val="2F5E83"/>
                          </a:solidFill>
                          <a:effectLst/>
                          <a:latin typeface="Arial"/>
                        </a:rPr>
                        <a:t>/</a:t>
                      </a:r>
                      <a:r>
                        <a:rPr lang="en-US" sz="1200" b="0" i="0" u="none" strike="noStrike" dirty="0" err="1">
                          <a:solidFill>
                            <a:srgbClr val="2F5E83"/>
                          </a:solidFill>
                          <a:effectLst/>
                          <a:latin typeface="Arial"/>
                        </a:rPr>
                        <a:t>allpaths</a:t>
                      </a:r>
                      <a:r>
                        <a:rPr lang="en-US" sz="1200" b="0" i="0" u="none" strike="noStrike" dirty="0">
                          <a:solidFill>
                            <a:srgbClr val="2F5E83"/>
                          </a:solidFill>
                          <a:effectLst/>
                          <a:latin typeface="Arial"/>
                        </a:rPr>
                        <a:t>-lg/blog/ </a:t>
                      </a:r>
                    </a:p>
                  </a:txBody>
                  <a:tcPr marR="10123" marT="80980" marB="809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356312">
                <a:tc>
                  <a:txBody>
                    <a:bodyPr/>
                    <a:lstStyle/>
                    <a:p>
                      <a:pPr algn="l" fontAlgn="b"/>
                      <a:r>
                        <a:rPr lang="en-US" sz="1800" b="0" i="0" u="none" strike="noStrike">
                          <a:solidFill>
                            <a:srgbClr val="333333"/>
                          </a:solidFill>
                          <a:effectLst/>
                          <a:latin typeface="Arial"/>
                        </a:rPr>
                        <a:t>SGA</a:t>
                      </a:r>
                    </a:p>
                  </a:txBody>
                  <a:tcPr marR="10123" marT="80980" marB="809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800" b="0" i="0" u="none" strike="noStrike" dirty="0">
                          <a:solidFill>
                            <a:srgbClr val="333333"/>
                          </a:solidFill>
                          <a:effectLst/>
                          <a:latin typeface="Arial"/>
                        </a:rPr>
                        <a:t>Uses string graphs</a:t>
                      </a:r>
                    </a:p>
                  </a:txBody>
                  <a:tcPr marR="10123" marT="80980" marB="809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dirty="0">
                          <a:solidFill>
                            <a:srgbClr val="2F5E83"/>
                          </a:solidFill>
                          <a:effectLst/>
                          <a:latin typeface="Arial"/>
                        </a:rPr>
                        <a:t>https://</a:t>
                      </a:r>
                      <a:r>
                        <a:rPr lang="en-US" sz="1200" b="0" i="0" u="none" strike="noStrike" dirty="0" err="1">
                          <a:solidFill>
                            <a:srgbClr val="2F5E83"/>
                          </a:solidFill>
                          <a:effectLst/>
                          <a:latin typeface="Arial"/>
                        </a:rPr>
                        <a:t>github.com</a:t>
                      </a:r>
                      <a:r>
                        <a:rPr lang="en-US" sz="1200" b="0" i="0" u="none" strike="noStrike" dirty="0">
                          <a:solidFill>
                            <a:srgbClr val="2F5E83"/>
                          </a:solidFill>
                          <a:effectLst/>
                          <a:latin typeface="Arial"/>
                        </a:rPr>
                        <a:t>/</a:t>
                      </a:r>
                      <a:r>
                        <a:rPr lang="en-US" sz="1200" b="0" i="0" u="none" strike="noStrike" dirty="0" err="1">
                          <a:solidFill>
                            <a:srgbClr val="2F5E83"/>
                          </a:solidFill>
                          <a:effectLst/>
                          <a:latin typeface="Arial"/>
                        </a:rPr>
                        <a:t>jts</a:t>
                      </a:r>
                      <a:r>
                        <a:rPr lang="en-US" sz="1200" b="0" i="0" u="none" strike="noStrike" dirty="0">
                          <a:solidFill>
                            <a:srgbClr val="2F5E83"/>
                          </a:solidFill>
                          <a:effectLst/>
                          <a:latin typeface="Arial"/>
                        </a:rPr>
                        <a:t>/</a:t>
                      </a:r>
                      <a:r>
                        <a:rPr lang="en-US" sz="1200" b="0" i="0" u="none" strike="noStrike" dirty="0" err="1">
                          <a:solidFill>
                            <a:srgbClr val="2F5E83"/>
                          </a:solidFill>
                          <a:effectLst/>
                          <a:latin typeface="Arial"/>
                        </a:rPr>
                        <a:t>sga</a:t>
                      </a:r>
                      <a:r>
                        <a:rPr lang="en-US" sz="1200" b="0" i="0" u="none" strike="noStrike" dirty="0">
                          <a:solidFill>
                            <a:srgbClr val="2F5E83"/>
                          </a:solidFill>
                          <a:effectLst/>
                          <a:latin typeface="Arial"/>
                        </a:rPr>
                        <a:t> </a:t>
                      </a:r>
                    </a:p>
                  </a:txBody>
                  <a:tcPr marR="10123" marT="80980" marB="809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356312">
                <a:tc>
                  <a:txBody>
                    <a:bodyPr/>
                    <a:lstStyle/>
                    <a:p>
                      <a:pPr algn="l" fontAlgn="b"/>
                      <a:r>
                        <a:rPr lang="en-US" sz="1800" b="0" i="0" u="none" strike="noStrike">
                          <a:solidFill>
                            <a:srgbClr val="333333"/>
                          </a:solidFill>
                          <a:effectLst/>
                          <a:latin typeface="Arial"/>
                        </a:rPr>
                        <a:t>ABySS</a:t>
                      </a:r>
                    </a:p>
                  </a:txBody>
                  <a:tcPr marR="10123" marT="80980" marB="809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800" b="0" i="0" u="none" strike="noStrike" dirty="0">
                          <a:solidFill>
                            <a:srgbClr val="333333"/>
                          </a:solidFill>
                          <a:effectLst/>
                          <a:latin typeface="Arial"/>
                        </a:rPr>
                        <a:t>Represents de </a:t>
                      </a:r>
                      <a:r>
                        <a:rPr lang="en-US" sz="1800" b="0" i="0" u="none" strike="noStrike" dirty="0" err="1">
                          <a:solidFill>
                            <a:srgbClr val="333333"/>
                          </a:solidFill>
                          <a:effectLst/>
                          <a:latin typeface="Arial"/>
                        </a:rPr>
                        <a:t>Bruijn</a:t>
                      </a:r>
                      <a:r>
                        <a:rPr lang="en-US" sz="1800" b="0" i="0" u="none" strike="noStrike" dirty="0">
                          <a:solidFill>
                            <a:srgbClr val="333333"/>
                          </a:solidFill>
                          <a:effectLst/>
                          <a:latin typeface="Arial"/>
                        </a:rPr>
                        <a:t> graph with a Bloom filter</a:t>
                      </a:r>
                    </a:p>
                  </a:txBody>
                  <a:tcPr marR="10123" marT="80980" marB="809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dirty="0">
                          <a:solidFill>
                            <a:srgbClr val="2F5E83"/>
                          </a:solidFill>
                          <a:effectLst/>
                          <a:latin typeface="Arial"/>
                        </a:rPr>
                        <a:t>https://</a:t>
                      </a:r>
                      <a:r>
                        <a:rPr lang="en-US" sz="1200" b="0" i="0" u="none" strike="noStrike" dirty="0" err="1">
                          <a:solidFill>
                            <a:srgbClr val="2F5E83"/>
                          </a:solidFill>
                          <a:effectLst/>
                          <a:latin typeface="Arial"/>
                        </a:rPr>
                        <a:t>github.com</a:t>
                      </a:r>
                      <a:r>
                        <a:rPr lang="en-US" sz="1200" b="0" i="0" u="none" strike="noStrike" dirty="0">
                          <a:solidFill>
                            <a:srgbClr val="2F5E83"/>
                          </a:solidFill>
                          <a:effectLst/>
                          <a:latin typeface="Arial"/>
                        </a:rPr>
                        <a:t>/</a:t>
                      </a:r>
                      <a:r>
                        <a:rPr lang="en-US" sz="1200" b="0" i="0" u="none" strike="noStrike" dirty="0" err="1">
                          <a:solidFill>
                            <a:srgbClr val="2F5E83"/>
                          </a:solidFill>
                          <a:effectLst/>
                          <a:latin typeface="Arial"/>
                        </a:rPr>
                        <a:t>bcgsc</a:t>
                      </a:r>
                      <a:r>
                        <a:rPr lang="en-US" sz="1200" b="0" i="0" u="none" strike="noStrike" dirty="0">
                          <a:solidFill>
                            <a:srgbClr val="2F5E83"/>
                          </a:solidFill>
                          <a:effectLst/>
                          <a:latin typeface="Arial"/>
                        </a:rPr>
                        <a:t>/abyss </a:t>
                      </a:r>
                    </a:p>
                  </a:txBody>
                  <a:tcPr marR="10123" marT="80980" marB="809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356312">
                <a:tc>
                  <a:txBody>
                    <a:bodyPr/>
                    <a:lstStyle/>
                    <a:p>
                      <a:pPr algn="l" fontAlgn="b"/>
                      <a:r>
                        <a:rPr lang="en-US" sz="1800" b="0" i="0" u="none" strike="noStrike" dirty="0">
                          <a:solidFill>
                            <a:srgbClr val="333333"/>
                          </a:solidFill>
                          <a:effectLst/>
                          <a:latin typeface="Arial"/>
                        </a:rPr>
                        <a:t>DISCOVAR de novo</a:t>
                      </a:r>
                    </a:p>
                  </a:txBody>
                  <a:tcPr marR="10123" marT="80980" marB="809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800" b="0" i="0" u="none" strike="noStrike" dirty="0">
                          <a:solidFill>
                            <a:srgbClr val="333333"/>
                          </a:solidFill>
                          <a:effectLst/>
                          <a:latin typeface="Arial"/>
                        </a:rPr>
                        <a:t>Requires 250-bp PCR-free reads</a:t>
                      </a:r>
                    </a:p>
                  </a:txBody>
                  <a:tcPr marR="10123" marT="80980" marB="809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dirty="0">
                          <a:solidFill>
                            <a:srgbClr val="2F5E83"/>
                          </a:solidFill>
                          <a:effectLst/>
                          <a:latin typeface="Arial"/>
                        </a:rPr>
                        <a:t>https://</a:t>
                      </a:r>
                      <a:r>
                        <a:rPr lang="en-US" sz="1200" b="0" i="0" u="none" strike="noStrike" dirty="0" err="1">
                          <a:solidFill>
                            <a:srgbClr val="2F5E83"/>
                          </a:solidFill>
                          <a:effectLst/>
                          <a:latin typeface="Arial"/>
                        </a:rPr>
                        <a:t>software.broadinstitute.org</a:t>
                      </a:r>
                      <a:r>
                        <a:rPr lang="en-US" sz="1200" b="0" i="0" u="none" strike="noStrike" dirty="0">
                          <a:solidFill>
                            <a:srgbClr val="2F5E83"/>
                          </a:solidFill>
                          <a:effectLst/>
                          <a:latin typeface="Arial"/>
                        </a:rPr>
                        <a:t>/software/</a:t>
                      </a:r>
                      <a:r>
                        <a:rPr lang="en-US" sz="1200" b="0" i="0" u="none" strike="noStrike" dirty="0" err="1">
                          <a:solidFill>
                            <a:srgbClr val="2F5E83"/>
                          </a:solidFill>
                          <a:effectLst/>
                          <a:latin typeface="Arial"/>
                        </a:rPr>
                        <a:t>discovar</a:t>
                      </a:r>
                      <a:r>
                        <a:rPr lang="en-US" sz="1200" b="0" i="0" u="none" strike="noStrike" dirty="0">
                          <a:solidFill>
                            <a:srgbClr val="2F5E83"/>
                          </a:solidFill>
                          <a:effectLst/>
                          <a:latin typeface="Arial"/>
                        </a:rPr>
                        <a:t>/blog/ </a:t>
                      </a:r>
                    </a:p>
                  </a:txBody>
                  <a:tcPr marR="10123" marT="80980" marB="809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356312">
                <a:tc>
                  <a:txBody>
                    <a:bodyPr/>
                    <a:lstStyle/>
                    <a:p>
                      <a:pPr algn="l" fontAlgn="b"/>
                      <a:r>
                        <a:rPr lang="en-US" sz="1800" b="0" i="0" u="none" strike="noStrike" dirty="0">
                          <a:solidFill>
                            <a:srgbClr val="333333"/>
                          </a:solidFill>
                          <a:effectLst/>
                          <a:latin typeface="Arial"/>
                        </a:rPr>
                        <a:t>Supernova</a:t>
                      </a:r>
                    </a:p>
                  </a:txBody>
                  <a:tcPr marR="10123" marT="80980" marB="809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800" b="0" i="0" u="none" strike="noStrike" dirty="0">
                          <a:solidFill>
                            <a:srgbClr val="333333"/>
                          </a:solidFill>
                          <a:effectLst/>
                          <a:latin typeface="Arial"/>
                        </a:rPr>
                        <a:t>Assembles 10× linked reads</a:t>
                      </a:r>
                    </a:p>
                  </a:txBody>
                  <a:tcPr marR="10123" marT="80980" marB="809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dirty="0">
                          <a:solidFill>
                            <a:srgbClr val="2F5E83"/>
                          </a:solidFill>
                          <a:effectLst/>
                          <a:latin typeface="Arial"/>
                        </a:rPr>
                        <a:t>https://</a:t>
                      </a:r>
                      <a:r>
                        <a:rPr lang="en-US" sz="1200" b="0" i="0" u="none" strike="noStrike" dirty="0" err="1">
                          <a:solidFill>
                            <a:srgbClr val="2F5E83"/>
                          </a:solidFill>
                          <a:effectLst/>
                          <a:latin typeface="Arial"/>
                        </a:rPr>
                        <a:t>github.com</a:t>
                      </a:r>
                      <a:r>
                        <a:rPr lang="en-US" sz="1200" b="0" i="0" u="none" strike="noStrike" dirty="0">
                          <a:solidFill>
                            <a:srgbClr val="2F5E83"/>
                          </a:solidFill>
                          <a:effectLst/>
                          <a:latin typeface="Arial"/>
                        </a:rPr>
                        <a:t>/10XGenomics/supernova </a:t>
                      </a:r>
                    </a:p>
                  </a:txBody>
                  <a:tcPr marR="10123" marT="80980" marB="809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8299375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Complexity of genome assembly</a:t>
            </a:r>
          </a:p>
        </p:txBody>
      </p:sp>
      <p:grpSp>
        <p:nvGrpSpPr>
          <p:cNvPr id="15" name="Group 14"/>
          <p:cNvGrpSpPr/>
          <p:nvPr/>
        </p:nvGrpSpPr>
        <p:grpSpPr>
          <a:xfrm>
            <a:off x="4524087" y="2018136"/>
            <a:ext cx="4479229" cy="2938467"/>
            <a:chOff x="4524087" y="2018136"/>
            <a:chExt cx="4479229" cy="2938467"/>
          </a:xfrm>
        </p:grpSpPr>
        <p:pic>
          <p:nvPicPr>
            <p:cNvPr id="9" name="Picture 8"/>
            <p:cNvPicPr>
              <a:picLocks noChangeAspect="1"/>
            </p:cNvPicPr>
            <p:nvPr/>
          </p:nvPicPr>
          <p:blipFill>
            <a:blip r:embed="rId2"/>
            <a:stretch>
              <a:fillRect/>
            </a:stretch>
          </p:blipFill>
          <p:spPr>
            <a:xfrm>
              <a:off x="4524087" y="2018136"/>
              <a:ext cx="4412113" cy="2938467"/>
            </a:xfrm>
            <a:prstGeom prst="rect">
              <a:avLst/>
            </a:prstGeom>
          </p:spPr>
        </p:pic>
        <p:sp>
          <p:nvSpPr>
            <p:cNvPr id="10" name="Rectangle 9"/>
            <p:cNvSpPr/>
            <p:nvPr/>
          </p:nvSpPr>
          <p:spPr>
            <a:xfrm>
              <a:off x="7842384" y="4710382"/>
              <a:ext cx="1160932" cy="246221"/>
            </a:xfrm>
            <a:prstGeom prst="rect">
              <a:avLst/>
            </a:prstGeom>
          </p:spPr>
          <p:txBody>
            <a:bodyPr wrap="none">
              <a:spAutoFit/>
            </a:bodyPr>
            <a:lstStyle/>
            <a:p>
              <a:r>
                <a:rPr lang="en-US" sz="1000" dirty="0" err="1"/>
                <a:t>criticalmiami.com</a:t>
              </a:r>
              <a:r>
                <a:rPr lang="en-US" sz="1000" dirty="0"/>
                <a:t>/</a:t>
              </a:r>
            </a:p>
          </p:txBody>
        </p:sp>
      </p:grpSp>
      <p:grpSp>
        <p:nvGrpSpPr>
          <p:cNvPr id="14" name="Group 13"/>
          <p:cNvGrpSpPr/>
          <p:nvPr/>
        </p:nvGrpSpPr>
        <p:grpSpPr>
          <a:xfrm>
            <a:off x="457200" y="1720914"/>
            <a:ext cx="3360522" cy="3375201"/>
            <a:chOff x="457200" y="1720914"/>
            <a:chExt cx="3360522" cy="3375201"/>
          </a:xfrm>
        </p:grpSpPr>
        <p:pic>
          <p:nvPicPr>
            <p:cNvPr id="8" name="Picture 7" descr="Screen Shot 2015-04-16 at 2.52.39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720914"/>
              <a:ext cx="3360522" cy="3374672"/>
            </a:xfrm>
            <a:prstGeom prst="rect">
              <a:avLst/>
            </a:prstGeom>
          </p:spPr>
        </p:pic>
        <p:sp>
          <p:nvSpPr>
            <p:cNvPr id="11" name="TextBox 10"/>
            <p:cNvSpPr txBox="1"/>
            <p:nvPr/>
          </p:nvSpPr>
          <p:spPr>
            <a:xfrm>
              <a:off x="2618253" y="4849894"/>
              <a:ext cx="1069524" cy="246221"/>
            </a:xfrm>
            <a:prstGeom prst="rect">
              <a:avLst/>
            </a:prstGeom>
            <a:noFill/>
          </p:spPr>
          <p:txBody>
            <a:bodyPr wrap="none" rtlCol="0">
              <a:spAutoFit/>
            </a:bodyPr>
            <a:lstStyle/>
            <a:p>
              <a:r>
                <a:rPr lang="en-US" sz="1000" dirty="0" err="1"/>
                <a:t>dreamstime.com</a:t>
              </a:r>
              <a:endParaRPr lang="en-US" sz="1000" dirty="0"/>
            </a:p>
          </p:txBody>
        </p:sp>
      </p:grpSp>
      <p:sp>
        <p:nvSpPr>
          <p:cNvPr id="13" name="TextBox 12"/>
          <p:cNvSpPr txBox="1"/>
          <p:nvPr/>
        </p:nvSpPr>
        <p:spPr>
          <a:xfrm>
            <a:off x="4602899" y="5096115"/>
            <a:ext cx="4236372" cy="830997"/>
          </a:xfrm>
          <a:prstGeom prst="rect">
            <a:avLst/>
          </a:prstGeom>
          <a:noFill/>
        </p:spPr>
        <p:txBody>
          <a:bodyPr wrap="square" rtlCol="0">
            <a:spAutoFit/>
          </a:bodyPr>
          <a:lstStyle/>
          <a:p>
            <a:r>
              <a:rPr lang="en-US" sz="2400" b="1" dirty="0">
                <a:solidFill>
                  <a:srgbClr val="FF0000"/>
                </a:solidFill>
                <a:latin typeface="Bradley Hand Bold"/>
                <a:cs typeface="Bradley Hand Bold"/>
              </a:rPr>
              <a:t>Algorithm</a:t>
            </a:r>
            <a:r>
              <a:rPr lang="en-US" sz="2400" dirty="0">
                <a:latin typeface="Bradley Hand Bold"/>
                <a:cs typeface="Bradley Hand Bold"/>
              </a:rPr>
              <a:t> Can Solve 10, 000 Piece Jigsaw in 24 Hours</a:t>
            </a:r>
          </a:p>
        </p:txBody>
      </p:sp>
      <p:sp>
        <p:nvSpPr>
          <p:cNvPr id="3" name="Slide Number Placeholder 2"/>
          <p:cNvSpPr>
            <a:spLocks noGrp="1"/>
          </p:cNvSpPr>
          <p:nvPr>
            <p:ph type="sldNum" sz="quarter" idx="12"/>
          </p:nvPr>
        </p:nvSpPr>
        <p:spPr/>
        <p:txBody>
          <a:bodyPr/>
          <a:lstStyle/>
          <a:p>
            <a:fld id="{9DA039C4-C5F2-1743-BB7A-5D831266C61E}" type="slidenum">
              <a:rPr lang="en-US" smtClean="0"/>
              <a:t>4</a:t>
            </a:fld>
            <a:endParaRPr lang="en-US"/>
          </a:p>
        </p:txBody>
      </p:sp>
    </p:spTree>
    <p:extLst>
      <p:ext uri="{BB962C8B-B14F-4D97-AF65-F5344CB8AC3E}">
        <p14:creationId xmlns:p14="http://schemas.microsoft.com/office/powerpoint/2010/main" val="4055499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Slide Number Placeholder 1">
            <a:extLst>
              <a:ext uri="{FF2B5EF4-FFF2-40B4-BE49-F238E27FC236}">
                <a16:creationId xmlns:a16="http://schemas.microsoft.com/office/drawing/2014/main" id="{96DB88E7-EB99-2C49-AA32-1CB41BF4E516}"/>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spcBef>
                <a:spcPct val="0"/>
              </a:spcBef>
              <a:buFontTx/>
              <a:buNone/>
            </a:pPr>
            <a:fld id="{11F3F59B-2245-9B44-85F2-D4D23814A96E}" type="slidenum">
              <a:rPr lang="en-US" altLang="en-US" sz="1200" smtClean="0">
                <a:solidFill>
                  <a:srgbClr val="898989"/>
                </a:solidFill>
              </a:rPr>
              <a:pPr>
                <a:spcBef>
                  <a:spcPct val="0"/>
                </a:spcBef>
                <a:buFontTx/>
                <a:buNone/>
              </a:pPr>
              <a:t>40</a:t>
            </a:fld>
            <a:endParaRPr lang="en-US" altLang="en-US" sz="1200">
              <a:solidFill>
                <a:srgbClr val="898989"/>
              </a:solidFill>
            </a:endParaRPr>
          </a:p>
        </p:txBody>
      </p:sp>
      <p:pic>
        <p:nvPicPr>
          <p:cNvPr id="44034" name="Picture 2" descr="PacBio_progress2014.png">
            <a:extLst>
              <a:ext uri="{FF2B5EF4-FFF2-40B4-BE49-F238E27FC236}">
                <a16:creationId xmlns:a16="http://schemas.microsoft.com/office/drawing/2014/main" id="{E61A073C-8477-AB41-AD6D-91AE4CB7C2F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57175" y="1495425"/>
            <a:ext cx="8647113" cy="3509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035" name="TextBox 3">
            <a:extLst>
              <a:ext uri="{FF2B5EF4-FFF2-40B4-BE49-F238E27FC236}">
                <a16:creationId xmlns:a16="http://schemas.microsoft.com/office/drawing/2014/main" id="{1F89EF1B-48B9-B34B-9815-E82949C705B4}"/>
              </a:ext>
            </a:extLst>
          </p:cNvPr>
          <p:cNvSpPr txBox="1">
            <a:spLocks noChangeArrowheads="1"/>
          </p:cNvSpPr>
          <p:nvPr/>
        </p:nvSpPr>
        <p:spPr bwMode="auto">
          <a:xfrm>
            <a:off x="336550" y="5097463"/>
            <a:ext cx="8350250" cy="1570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r>
              <a:rPr lang="en-US" altLang="en-US" sz="2400">
                <a:latin typeface="Arial" panose="020B0604020202020204" pitchFamily="34" charset="0"/>
              </a:rPr>
              <a:t>PacBio has solved </a:t>
            </a:r>
            <a:r>
              <a:rPr lang="en-US" altLang="en-US" sz="2400" i="1">
                <a:latin typeface="Arial" panose="020B0604020202020204" pitchFamily="34" charset="0"/>
              </a:rPr>
              <a:t>de novo </a:t>
            </a:r>
            <a:r>
              <a:rPr lang="en-US" altLang="en-US" sz="2400">
                <a:latin typeface="Arial" panose="020B0604020202020204" pitchFamily="34" charset="0"/>
              </a:rPr>
              <a:t>assemblies of most bacterial genomes and it will solve assemblies of small “simple” genomes (e.g., &lt;500 Mbp) with increasing read length and improved sequencing quality.</a:t>
            </a:r>
          </a:p>
        </p:txBody>
      </p:sp>
      <p:sp>
        <p:nvSpPr>
          <p:cNvPr id="44036" name="Title 4">
            <a:extLst>
              <a:ext uri="{FF2B5EF4-FFF2-40B4-BE49-F238E27FC236}">
                <a16:creationId xmlns:a16="http://schemas.microsoft.com/office/drawing/2014/main" id="{DF43B44C-6F55-4D4A-A815-3AC6BDB1940B}"/>
              </a:ext>
            </a:extLst>
          </p:cNvPr>
          <p:cNvSpPr>
            <a:spLocks noGrp="1"/>
          </p:cNvSpPr>
          <p:nvPr>
            <p:ph type="title" idx="4294967295"/>
          </p:nvPr>
        </p:nvSpPr>
        <p:spPr/>
        <p:txBody>
          <a:bodyPr>
            <a:normAutofit/>
          </a:bodyPr>
          <a:lstStyle/>
          <a:p>
            <a:r>
              <a:rPr lang="en-US" altLang="en-US" sz="3200" dirty="0">
                <a:ea typeface="ＭＳ Ｐゴシック" panose="020B0600070205080204" pitchFamily="34" charset="-128"/>
              </a:rPr>
              <a:t>PacBio for genome assembly</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AE9D88D-7F93-CA46-CA81-4BD371113C46}"/>
              </a:ext>
            </a:extLst>
          </p:cNvPr>
          <p:cNvSpPr>
            <a:spLocks noGrp="1"/>
          </p:cNvSpPr>
          <p:nvPr>
            <p:ph type="sldNum" sz="quarter" idx="12"/>
          </p:nvPr>
        </p:nvSpPr>
        <p:spPr/>
        <p:txBody>
          <a:bodyPr/>
          <a:lstStyle/>
          <a:p>
            <a:fld id="{9DA039C4-C5F2-1743-BB7A-5D831266C61E}" type="slidenum">
              <a:rPr lang="en-US" smtClean="0"/>
              <a:t>41</a:t>
            </a:fld>
            <a:endParaRPr lang="en-US"/>
          </a:p>
        </p:txBody>
      </p:sp>
      <p:pic>
        <p:nvPicPr>
          <p:cNvPr id="4" name="Picture 3" descr="Table&#10;&#10;Description automatically generated">
            <a:extLst>
              <a:ext uri="{FF2B5EF4-FFF2-40B4-BE49-F238E27FC236}">
                <a16:creationId xmlns:a16="http://schemas.microsoft.com/office/drawing/2014/main" id="{CC4F394B-8921-89F8-95F4-169570A8A216}"/>
              </a:ext>
            </a:extLst>
          </p:cNvPr>
          <p:cNvPicPr>
            <a:picLocks noChangeAspect="1"/>
          </p:cNvPicPr>
          <p:nvPr/>
        </p:nvPicPr>
        <p:blipFill>
          <a:blip r:embed="rId2"/>
          <a:stretch>
            <a:fillRect/>
          </a:stretch>
        </p:blipFill>
        <p:spPr>
          <a:xfrm>
            <a:off x="234084" y="2451043"/>
            <a:ext cx="8675831" cy="2327019"/>
          </a:xfrm>
          <a:prstGeom prst="rect">
            <a:avLst/>
          </a:prstGeom>
        </p:spPr>
      </p:pic>
      <p:sp>
        <p:nvSpPr>
          <p:cNvPr id="5" name="Title 4">
            <a:extLst>
              <a:ext uri="{FF2B5EF4-FFF2-40B4-BE49-F238E27FC236}">
                <a16:creationId xmlns:a16="http://schemas.microsoft.com/office/drawing/2014/main" id="{53E833FF-3F38-C0BD-42D7-2916D7C35C91}"/>
              </a:ext>
            </a:extLst>
          </p:cNvPr>
          <p:cNvSpPr txBox="1">
            <a:spLocks/>
          </p:cNvSpPr>
          <p:nvPr/>
        </p:nvSpPr>
        <p:spPr>
          <a:xfrm>
            <a:off x="457200" y="274638"/>
            <a:ext cx="8229600" cy="772987"/>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2800" kern="1200">
                <a:solidFill>
                  <a:schemeClr val="tx1"/>
                </a:solidFill>
                <a:latin typeface="+mj-lt"/>
                <a:ea typeface="+mj-ea"/>
                <a:cs typeface="+mj-cs"/>
              </a:defRPr>
            </a:lvl1pPr>
          </a:lstStyle>
          <a:p>
            <a:r>
              <a:rPr lang="en-US" altLang="en-US" sz="3200" dirty="0">
                <a:ea typeface="ＭＳ Ｐゴシック" panose="020B0600070205080204" pitchFamily="34" charset="-128"/>
              </a:rPr>
              <a:t>Nanopore long reads for genome assembly</a:t>
            </a:r>
          </a:p>
        </p:txBody>
      </p:sp>
      <p:sp>
        <p:nvSpPr>
          <p:cNvPr id="6" name="TextBox 5">
            <a:extLst>
              <a:ext uri="{FF2B5EF4-FFF2-40B4-BE49-F238E27FC236}">
                <a16:creationId xmlns:a16="http://schemas.microsoft.com/office/drawing/2014/main" id="{CA4143AA-2866-062D-4F17-D0236A6129ED}"/>
              </a:ext>
            </a:extLst>
          </p:cNvPr>
          <p:cNvSpPr txBox="1"/>
          <p:nvPr/>
        </p:nvSpPr>
        <p:spPr>
          <a:xfrm>
            <a:off x="685800" y="5365812"/>
            <a:ext cx="4146071" cy="276999"/>
          </a:xfrm>
          <a:prstGeom prst="rect">
            <a:avLst/>
          </a:prstGeom>
          <a:noFill/>
        </p:spPr>
        <p:txBody>
          <a:bodyPr wrap="none" rtlCol="0">
            <a:spAutoFit/>
          </a:bodyPr>
          <a:lstStyle/>
          <a:p>
            <a:r>
              <a:rPr lang="en-US" sz="1200" dirty="0"/>
              <a:t>https://</a:t>
            </a:r>
            <a:r>
              <a:rPr lang="en-US" sz="1200" dirty="0" err="1"/>
              <a:t>nanoporetech.com</a:t>
            </a:r>
            <a:r>
              <a:rPr lang="en-US" sz="1200" dirty="0"/>
              <a:t>/applications/investigation/assembly</a:t>
            </a:r>
          </a:p>
        </p:txBody>
      </p:sp>
    </p:spTree>
    <p:extLst>
      <p:ext uri="{BB962C8B-B14F-4D97-AF65-F5344CB8AC3E}">
        <p14:creationId xmlns:p14="http://schemas.microsoft.com/office/powerpoint/2010/main" val="105699333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Long-read assemblers</a:t>
            </a:r>
          </a:p>
        </p:txBody>
      </p:sp>
      <p:sp>
        <p:nvSpPr>
          <p:cNvPr id="4" name="Slide Number Placeholder 3"/>
          <p:cNvSpPr>
            <a:spLocks noGrp="1"/>
          </p:cNvSpPr>
          <p:nvPr>
            <p:ph type="sldNum" sz="quarter" idx="12"/>
          </p:nvPr>
        </p:nvSpPr>
        <p:spPr/>
        <p:txBody>
          <a:bodyPr/>
          <a:lstStyle/>
          <a:p>
            <a:fld id="{9DA039C4-C5F2-1743-BB7A-5D831266C61E}" type="slidenum">
              <a:rPr lang="en-US" smtClean="0"/>
              <a:t>42</a:t>
            </a:fld>
            <a:endParaRPr lang="en-US"/>
          </a:p>
        </p:txBody>
      </p:sp>
      <p:pic>
        <p:nvPicPr>
          <p:cNvPr id="6" name="Picture 5" descr="Table&#10;&#10;Description automatically generated">
            <a:extLst>
              <a:ext uri="{FF2B5EF4-FFF2-40B4-BE49-F238E27FC236}">
                <a16:creationId xmlns:a16="http://schemas.microsoft.com/office/drawing/2014/main" id="{42ED4DDD-2C02-B090-FDFA-61F9C9B1907A}"/>
              </a:ext>
            </a:extLst>
          </p:cNvPr>
          <p:cNvPicPr>
            <a:picLocks noChangeAspect="1"/>
          </p:cNvPicPr>
          <p:nvPr/>
        </p:nvPicPr>
        <p:blipFill>
          <a:blip r:embed="rId2"/>
          <a:stretch>
            <a:fillRect/>
          </a:stretch>
        </p:blipFill>
        <p:spPr>
          <a:xfrm>
            <a:off x="107665" y="1601527"/>
            <a:ext cx="8928670" cy="3015549"/>
          </a:xfrm>
          <a:prstGeom prst="rect">
            <a:avLst/>
          </a:prstGeom>
        </p:spPr>
      </p:pic>
    </p:spTree>
    <p:extLst>
      <p:ext uri="{BB962C8B-B14F-4D97-AF65-F5344CB8AC3E}">
        <p14:creationId xmlns:p14="http://schemas.microsoft.com/office/powerpoint/2010/main" val="311148653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770D1A-6E37-8C4E-874E-8B87F0811568}"/>
              </a:ext>
            </a:extLst>
          </p:cNvPr>
          <p:cNvSpPr>
            <a:spLocks noGrp="1"/>
          </p:cNvSpPr>
          <p:nvPr>
            <p:ph type="title"/>
          </p:nvPr>
        </p:nvSpPr>
        <p:spPr/>
        <p:txBody>
          <a:bodyPr>
            <a:normAutofit/>
          </a:bodyPr>
          <a:lstStyle/>
          <a:p>
            <a:r>
              <a:rPr lang="en-US" sz="3200" dirty="0" err="1"/>
              <a:t>Canu</a:t>
            </a:r>
            <a:r>
              <a:rPr lang="en-US" sz="3200" dirty="0"/>
              <a:t> - read correction</a:t>
            </a:r>
          </a:p>
        </p:txBody>
      </p:sp>
      <p:sp>
        <p:nvSpPr>
          <p:cNvPr id="4" name="Slide Number Placeholder 3">
            <a:extLst>
              <a:ext uri="{FF2B5EF4-FFF2-40B4-BE49-F238E27FC236}">
                <a16:creationId xmlns:a16="http://schemas.microsoft.com/office/drawing/2014/main" id="{9E5748EB-977B-5D41-A472-0EE61E4C777A}"/>
              </a:ext>
            </a:extLst>
          </p:cNvPr>
          <p:cNvSpPr>
            <a:spLocks noGrp="1"/>
          </p:cNvSpPr>
          <p:nvPr>
            <p:ph type="sldNum" sz="quarter" idx="12"/>
          </p:nvPr>
        </p:nvSpPr>
        <p:spPr/>
        <p:txBody>
          <a:bodyPr/>
          <a:lstStyle/>
          <a:p>
            <a:fld id="{9DA039C4-C5F2-1743-BB7A-5D831266C61E}" type="slidenum">
              <a:rPr lang="en-US" smtClean="0"/>
              <a:t>43</a:t>
            </a:fld>
            <a:endParaRPr lang="en-US"/>
          </a:p>
        </p:txBody>
      </p:sp>
      <p:pic>
        <p:nvPicPr>
          <p:cNvPr id="6" name="Picture 5" descr="Diagram, schematic&#10;&#10;Description automatically generated">
            <a:extLst>
              <a:ext uri="{FF2B5EF4-FFF2-40B4-BE49-F238E27FC236}">
                <a16:creationId xmlns:a16="http://schemas.microsoft.com/office/drawing/2014/main" id="{F5D5C8B8-6EF6-3440-AAAA-18A82CFD5420}"/>
              </a:ext>
            </a:extLst>
          </p:cNvPr>
          <p:cNvPicPr>
            <a:picLocks noChangeAspect="1"/>
          </p:cNvPicPr>
          <p:nvPr/>
        </p:nvPicPr>
        <p:blipFill>
          <a:blip r:embed="rId2"/>
          <a:stretch>
            <a:fillRect/>
          </a:stretch>
        </p:blipFill>
        <p:spPr>
          <a:xfrm>
            <a:off x="0" y="1743340"/>
            <a:ext cx="9144000" cy="3371320"/>
          </a:xfrm>
          <a:prstGeom prst="rect">
            <a:avLst/>
          </a:prstGeom>
        </p:spPr>
      </p:pic>
      <p:sp>
        <p:nvSpPr>
          <p:cNvPr id="7" name="TextBox 6">
            <a:extLst>
              <a:ext uri="{FF2B5EF4-FFF2-40B4-BE49-F238E27FC236}">
                <a16:creationId xmlns:a16="http://schemas.microsoft.com/office/drawing/2014/main" id="{55FE0405-57FF-1C4E-BC40-598828049083}"/>
              </a:ext>
            </a:extLst>
          </p:cNvPr>
          <p:cNvSpPr txBox="1"/>
          <p:nvPr/>
        </p:nvSpPr>
        <p:spPr>
          <a:xfrm>
            <a:off x="111500" y="5987018"/>
            <a:ext cx="4958602" cy="369332"/>
          </a:xfrm>
          <a:prstGeom prst="rect">
            <a:avLst/>
          </a:prstGeom>
          <a:noFill/>
        </p:spPr>
        <p:txBody>
          <a:bodyPr wrap="none" rtlCol="0">
            <a:spAutoFit/>
          </a:bodyPr>
          <a:lstStyle/>
          <a:p>
            <a:r>
              <a:rPr lang="en-US" dirty="0" err="1"/>
              <a:t>Koren</a:t>
            </a:r>
            <a:r>
              <a:rPr lang="en-US" dirty="0"/>
              <a:t> et al., Genome Research, 27:722–736 (2017)</a:t>
            </a:r>
          </a:p>
        </p:txBody>
      </p:sp>
      <p:cxnSp>
        <p:nvCxnSpPr>
          <p:cNvPr id="8" name="Straight Connector 7">
            <a:extLst>
              <a:ext uri="{FF2B5EF4-FFF2-40B4-BE49-F238E27FC236}">
                <a16:creationId xmlns:a16="http://schemas.microsoft.com/office/drawing/2014/main" id="{1204F308-631E-BD2B-0E90-1280406AFDB0}"/>
              </a:ext>
            </a:extLst>
          </p:cNvPr>
          <p:cNvCxnSpPr/>
          <p:nvPr/>
        </p:nvCxnSpPr>
        <p:spPr>
          <a:xfrm>
            <a:off x="111500" y="2484783"/>
            <a:ext cx="1372743" cy="0"/>
          </a:xfrm>
          <a:prstGeom prst="line">
            <a:avLst/>
          </a:prstGeom>
          <a:ln w="57150">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9310B995-B5DA-0CCF-FACD-2348BD75AEAE}"/>
              </a:ext>
            </a:extLst>
          </p:cNvPr>
          <p:cNvCxnSpPr>
            <a:cxnSpLocks/>
          </p:cNvCxnSpPr>
          <p:nvPr/>
        </p:nvCxnSpPr>
        <p:spPr>
          <a:xfrm>
            <a:off x="7951304" y="4711149"/>
            <a:ext cx="1040296" cy="0"/>
          </a:xfrm>
          <a:prstGeom prst="line">
            <a:avLst/>
          </a:prstGeom>
          <a:ln w="57150">
            <a:solidFill>
              <a:srgbClr val="FF0000"/>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3142291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5028EC-8A6D-664E-BDCA-AAF6BE5B758D}"/>
              </a:ext>
            </a:extLst>
          </p:cNvPr>
          <p:cNvSpPr>
            <a:spLocks noGrp="1"/>
          </p:cNvSpPr>
          <p:nvPr>
            <p:ph type="title"/>
          </p:nvPr>
        </p:nvSpPr>
        <p:spPr/>
        <p:txBody>
          <a:bodyPr>
            <a:normAutofit/>
          </a:bodyPr>
          <a:lstStyle/>
          <a:p>
            <a:r>
              <a:rPr lang="en-US" sz="3200" dirty="0" err="1"/>
              <a:t>Canu</a:t>
            </a:r>
            <a:r>
              <a:rPr lang="en-US" sz="3200" dirty="0"/>
              <a:t> - read trimming</a:t>
            </a:r>
          </a:p>
        </p:txBody>
      </p:sp>
      <p:sp>
        <p:nvSpPr>
          <p:cNvPr id="4" name="Slide Number Placeholder 3">
            <a:extLst>
              <a:ext uri="{FF2B5EF4-FFF2-40B4-BE49-F238E27FC236}">
                <a16:creationId xmlns:a16="http://schemas.microsoft.com/office/drawing/2014/main" id="{90021358-781C-7B49-B12C-8F9399CAE9BE}"/>
              </a:ext>
            </a:extLst>
          </p:cNvPr>
          <p:cNvSpPr>
            <a:spLocks noGrp="1"/>
          </p:cNvSpPr>
          <p:nvPr>
            <p:ph type="sldNum" sz="quarter" idx="12"/>
          </p:nvPr>
        </p:nvSpPr>
        <p:spPr/>
        <p:txBody>
          <a:bodyPr/>
          <a:lstStyle/>
          <a:p>
            <a:fld id="{9DA039C4-C5F2-1743-BB7A-5D831266C61E}" type="slidenum">
              <a:rPr lang="en-US" smtClean="0"/>
              <a:t>44</a:t>
            </a:fld>
            <a:endParaRPr lang="en-US"/>
          </a:p>
        </p:txBody>
      </p:sp>
      <p:pic>
        <p:nvPicPr>
          <p:cNvPr id="6" name="Picture 5" descr="Diagram&#10;&#10;Description automatically generated">
            <a:extLst>
              <a:ext uri="{FF2B5EF4-FFF2-40B4-BE49-F238E27FC236}">
                <a16:creationId xmlns:a16="http://schemas.microsoft.com/office/drawing/2014/main" id="{7DCFFF06-7386-C341-AEB0-DCFB785C33E7}"/>
              </a:ext>
            </a:extLst>
          </p:cNvPr>
          <p:cNvPicPr>
            <a:picLocks noChangeAspect="1"/>
          </p:cNvPicPr>
          <p:nvPr/>
        </p:nvPicPr>
        <p:blipFill>
          <a:blip r:embed="rId2"/>
          <a:stretch>
            <a:fillRect/>
          </a:stretch>
        </p:blipFill>
        <p:spPr>
          <a:xfrm>
            <a:off x="0" y="1802876"/>
            <a:ext cx="9144000" cy="3252247"/>
          </a:xfrm>
          <a:prstGeom prst="rect">
            <a:avLst/>
          </a:prstGeom>
        </p:spPr>
      </p:pic>
      <p:cxnSp>
        <p:nvCxnSpPr>
          <p:cNvPr id="3" name="Straight Connector 2">
            <a:extLst>
              <a:ext uri="{FF2B5EF4-FFF2-40B4-BE49-F238E27FC236}">
                <a16:creationId xmlns:a16="http://schemas.microsoft.com/office/drawing/2014/main" id="{57826F6F-109A-0468-D5EA-1A5ACB485B5E}"/>
              </a:ext>
            </a:extLst>
          </p:cNvPr>
          <p:cNvCxnSpPr>
            <a:cxnSpLocks/>
          </p:cNvCxnSpPr>
          <p:nvPr/>
        </p:nvCxnSpPr>
        <p:spPr>
          <a:xfrm>
            <a:off x="5259969" y="2339009"/>
            <a:ext cx="1372743" cy="0"/>
          </a:xfrm>
          <a:prstGeom prst="line">
            <a:avLst/>
          </a:prstGeom>
          <a:ln w="57150">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7F39E104-0CE9-8100-6CEF-23F94AD05348}"/>
              </a:ext>
            </a:extLst>
          </p:cNvPr>
          <p:cNvCxnSpPr>
            <a:cxnSpLocks/>
          </p:cNvCxnSpPr>
          <p:nvPr/>
        </p:nvCxnSpPr>
        <p:spPr>
          <a:xfrm>
            <a:off x="5259969" y="3491948"/>
            <a:ext cx="1372743" cy="0"/>
          </a:xfrm>
          <a:prstGeom prst="line">
            <a:avLst/>
          </a:prstGeom>
          <a:ln w="57150">
            <a:solidFill>
              <a:srgbClr val="FF0000"/>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296822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22BBBE-1AF0-BD4A-B82F-C09770BA089F}"/>
              </a:ext>
            </a:extLst>
          </p:cNvPr>
          <p:cNvSpPr>
            <a:spLocks noGrp="1"/>
          </p:cNvSpPr>
          <p:nvPr>
            <p:ph type="title"/>
          </p:nvPr>
        </p:nvSpPr>
        <p:spPr>
          <a:xfrm>
            <a:off x="457200" y="274638"/>
            <a:ext cx="8229600" cy="677589"/>
          </a:xfrm>
        </p:spPr>
        <p:txBody>
          <a:bodyPr>
            <a:normAutofit/>
          </a:bodyPr>
          <a:lstStyle/>
          <a:p>
            <a:r>
              <a:rPr lang="en-US" sz="3200" dirty="0" err="1"/>
              <a:t>Canu</a:t>
            </a:r>
            <a:r>
              <a:rPr lang="en-US" sz="3200" dirty="0"/>
              <a:t> - assembly (consensus and contigs)</a:t>
            </a:r>
          </a:p>
        </p:txBody>
      </p:sp>
      <p:sp>
        <p:nvSpPr>
          <p:cNvPr id="4" name="Slide Number Placeholder 3">
            <a:extLst>
              <a:ext uri="{FF2B5EF4-FFF2-40B4-BE49-F238E27FC236}">
                <a16:creationId xmlns:a16="http://schemas.microsoft.com/office/drawing/2014/main" id="{781DE177-A110-8D49-97B2-9FBC48CCBA20}"/>
              </a:ext>
            </a:extLst>
          </p:cNvPr>
          <p:cNvSpPr>
            <a:spLocks noGrp="1"/>
          </p:cNvSpPr>
          <p:nvPr>
            <p:ph type="sldNum" sz="quarter" idx="12"/>
          </p:nvPr>
        </p:nvSpPr>
        <p:spPr/>
        <p:txBody>
          <a:bodyPr/>
          <a:lstStyle/>
          <a:p>
            <a:fld id="{9DA039C4-C5F2-1743-BB7A-5D831266C61E}" type="slidenum">
              <a:rPr lang="en-US" smtClean="0"/>
              <a:t>45</a:t>
            </a:fld>
            <a:endParaRPr lang="en-US"/>
          </a:p>
        </p:txBody>
      </p:sp>
      <p:pic>
        <p:nvPicPr>
          <p:cNvPr id="6" name="Picture 5" descr="Diagram&#10;&#10;Description automatically generated">
            <a:extLst>
              <a:ext uri="{FF2B5EF4-FFF2-40B4-BE49-F238E27FC236}">
                <a16:creationId xmlns:a16="http://schemas.microsoft.com/office/drawing/2014/main" id="{072AFCDE-7163-2A49-9AB1-5501DA54C935}"/>
              </a:ext>
            </a:extLst>
          </p:cNvPr>
          <p:cNvPicPr>
            <a:picLocks noChangeAspect="1"/>
          </p:cNvPicPr>
          <p:nvPr/>
        </p:nvPicPr>
        <p:blipFill>
          <a:blip r:embed="rId2"/>
          <a:stretch>
            <a:fillRect/>
          </a:stretch>
        </p:blipFill>
        <p:spPr>
          <a:xfrm>
            <a:off x="0" y="992408"/>
            <a:ext cx="9144000" cy="5403273"/>
          </a:xfrm>
          <a:prstGeom prst="rect">
            <a:avLst/>
          </a:prstGeom>
        </p:spPr>
      </p:pic>
      <p:cxnSp>
        <p:nvCxnSpPr>
          <p:cNvPr id="3" name="Straight Connector 2">
            <a:extLst>
              <a:ext uri="{FF2B5EF4-FFF2-40B4-BE49-F238E27FC236}">
                <a16:creationId xmlns:a16="http://schemas.microsoft.com/office/drawing/2014/main" id="{327545D8-3F4D-AD53-342A-53FD71230ED5}"/>
              </a:ext>
            </a:extLst>
          </p:cNvPr>
          <p:cNvCxnSpPr>
            <a:cxnSpLocks/>
          </p:cNvCxnSpPr>
          <p:nvPr/>
        </p:nvCxnSpPr>
        <p:spPr>
          <a:xfrm>
            <a:off x="7944678" y="6294783"/>
            <a:ext cx="1066799" cy="0"/>
          </a:xfrm>
          <a:prstGeom prst="line">
            <a:avLst/>
          </a:prstGeom>
          <a:ln w="57150">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 name="Straight Connector 6">
            <a:extLst>
              <a:ext uri="{FF2B5EF4-FFF2-40B4-BE49-F238E27FC236}">
                <a16:creationId xmlns:a16="http://schemas.microsoft.com/office/drawing/2014/main" id="{11D5B6FF-2838-E961-FB57-4C949E2C8575}"/>
              </a:ext>
            </a:extLst>
          </p:cNvPr>
          <p:cNvCxnSpPr>
            <a:cxnSpLocks/>
          </p:cNvCxnSpPr>
          <p:nvPr/>
        </p:nvCxnSpPr>
        <p:spPr>
          <a:xfrm>
            <a:off x="7944678" y="5592417"/>
            <a:ext cx="1066799" cy="0"/>
          </a:xfrm>
          <a:prstGeom prst="line">
            <a:avLst/>
          </a:prstGeom>
          <a:ln w="57150">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ACE8FD2E-6FA5-E48D-176B-C0143067767B}"/>
              </a:ext>
            </a:extLst>
          </p:cNvPr>
          <p:cNvCxnSpPr>
            <a:cxnSpLocks/>
          </p:cNvCxnSpPr>
          <p:nvPr/>
        </p:nvCxnSpPr>
        <p:spPr>
          <a:xfrm>
            <a:off x="7944678" y="4890053"/>
            <a:ext cx="1066799" cy="0"/>
          </a:xfrm>
          <a:prstGeom prst="line">
            <a:avLst/>
          </a:prstGeom>
          <a:ln w="57150">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9F5D6C68-AC98-4C8D-E30D-14CBD0CD7F6F}"/>
              </a:ext>
            </a:extLst>
          </p:cNvPr>
          <p:cNvCxnSpPr>
            <a:cxnSpLocks/>
          </p:cNvCxnSpPr>
          <p:nvPr/>
        </p:nvCxnSpPr>
        <p:spPr>
          <a:xfrm>
            <a:off x="5062330" y="5280992"/>
            <a:ext cx="1709531" cy="0"/>
          </a:xfrm>
          <a:prstGeom prst="line">
            <a:avLst/>
          </a:prstGeom>
          <a:ln w="57150">
            <a:solidFill>
              <a:srgbClr val="FF0000"/>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0010792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18F32F-2975-5449-AE2B-FC614BA11998}"/>
              </a:ext>
            </a:extLst>
          </p:cNvPr>
          <p:cNvSpPr>
            <a:spLocks noGrp="1"/>
          </p:cNvSpPr>
          <p:nvPr>
            <p:ph type="title"/>
          </p:nvPr>
        </p:nvSpPr>
        <p:spPr/>
        <p:txBody>
          <a:bodyPr>
            <a:normAutofit/>
          </a:bodyPr>
          <a:lstStyle/>
          <a:p>
            <a:r>
              <a:rPr lang="en-US" sz="3200" dirty="0"/>
              <a:t>Contig polishing</a:t>
            </a:r>
          </a:p>
        </p:txBody>
      </p:sp>
      <p:sp>
        <p:nvSpPr>
          <p:cNvPr id="4" name="Slide Number Placeholder 3">
            <a:extLst>
              <a:ext uri="{FF2B5EF4-FFF2-40B4-BE49-F238E27FC236}">
                <a16:creationId xmlns:a16="http://schemas.microsoft.com/office/drawing/2014/main" id="{2F418F0E-B9FA-3F4C-A0AB-3DB957138C45}"/>
              </a:ext>
            </a:extLst>
          </p:cNvPr>
          <p:cNvSpPr>
            <a:spLocks noGrp="1"/>
          </p:cNvSpPr>
          <p:nvPr>
            <p:ph type="sldNum" sz="quarter" idx="12"/>
          </p:nvPr>
        </p:nvSpPr>
        <p:spPr/>
        <p:txBody>
          <a:bodyPr/>
          <a:lstStyle/>
          <a:p>
            <a:fld id="{9DA039C4-C5F2-1743-BB7A-5D831266C61E}" type="slidenum">
              <a:rPr lang="en-US" smtClean="0"/>
              <a:t>46</a:t>
            </a:fld>
            <a:endParaRPr lang="en-US"/>
          </a:p>
        </p:txBody>
      </p:sp>
      <p:graphicFrame>
        <p:nvGraphicFramePr>
          <p:cNvPr id="7" name="Table 6">
            <a:extLst>
              <a:ext uri="{FF2B5EF4-FFF2-40B4-BE49-F238E27FC236}">
                <a16:creationId xmlns:a16="http://schemas.microsoft.com/office/drawing/2014/main" id="{91FD3502-5B75-3545-A0AE-D63C4806BF99}"/>
              </a:ext>
            </a:extLst>
          </p:cNvPr>
          <p:cNvGraphicFramePr>
            <a:graphicFrameLocks noGrp="1"/>
          </p:cNvGraphicFramePr>
          <p:nvPr>
            <p:extLst>
              <p:ext uri="{D42A27DB-BD31-4B8C-83A1-F6EECF244321}">
                <p14:modId xmlns:p14="http://schemas.microsoft.com/office/powerpoint/2010/main" val="1497749192"/>
              </p:ext>
            </p:extLst>
          </p:nvPr>
        </p:nvGraphicFramePr>
        <p:xfrm>
          <a:off x="276102" y="1538679"/>
          <a:ext cx="8591795" cy="2851275"/>
        </p:xfrm>
        <a:graphic>
          <a:graphicData uri="http://schemas.openxmlformats.org/drawingml/2006/table">
            <a:tbl>
              <a:tblPr/>
              <a:tblGrid>
                <a:gridCol w="1916589">
                  <a:extLst>
                    <a:ext uri="{9D8B030D-6E8A-4147-A177-3AD203B41FA5}">
                      <a16:colId xmlns:a16="http://schemas.microsoft.com/office/drawing/2014/main" val="2185940590"/>
                    </a:ext>
                  </a:extLst>
                </a:gridCol>
                <a:gridCol w="6675206">
                  <a:extLst>
                    <a:ext uri="{9D8B030D-6E8A-4147-A177-3AD203B41FA5}">
                      <a16:colId xmlns:a16="http://schemas.microsoft.com/office/drawing/2014/main" val="2514237408"/>
                    </a:ext>
                  </a:extLst>
                </a:gridCol>
              </a:tblGrid>
              <a:tr h="502364">
                <a:tc>
                  <a:txBody>
                    <a:bodyPr/>
                    <a:lstStyle/>
                    <a:p>
                      <a:pPr algn="l" fontAlgn="b"/>
                      <a:r>
                        <a:rPr lang="en-US" sz="2800" b="1" i="0" u="none" strike="noStrike" dirty="0">
                          <a:solidFill>
                            <a:srgbClr val="333333"/>
                          </a:solidFill>
                          <a:effectLst/>
                          <a:latin typeface="Calibri Light" panose="020F0302020204030204" pitchFamily="34" charset="0"/>
                          <a:cs typeface="Calibri Light" panose="020F0302020204030204" pitchFamily="34" charset="0"/>
                        </a:rPr>
                        <a:t>Software</a:t>
                      </a:r>
                    </a:p>
                  </a:txBody>
                  <a:tcPr marR="10123" marT="1012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2800" b="1" i="0" u="none" strike="noStrike" dirty="0">
                          <a:solidFill>
                            <a:srgbClr val="333333"/>
                          </a:solidFill>
                          <a:effectLst/>
                          <a:latin typeface="Calibri Light" panose="020F0302020204030204" pitchFamily="34" charset="0"/>
                          <a:cs typeface="Calibri Light" panose="020F0302020204030204" pitchFamily="34" charset="0"/>
                        </a:rPr>
                        <a:t>Description</a:t>
                      </a:r>
                    </a:p>
                  </a:txBody>
                  <a:tcPr marR="10123" marT="1012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64449298"/>
                  </a:ext>
                </a:extLst>
              </a:tr>
              <a:tr h="1181214">
                <a:tc>
                  <a:txBody>
                    <a:bodyPr/>
                    <a:lstStyle/>
                    <a:p>
                      <a:pPr algn="l" fontAlgn="b"/>
                      <a:r>
                        <a:rPr lang="en-US" sz="2800" b="0" i="0" u="none" strike="noStrike" dirty="0">
                          <a:solidFill>
                            <a:srgbClr val="333333"/>
                          </a:solidFill>
                          <a:effectLst/>
                          <a:latin typeface="Calibri Light" panose="020F0302020204030204" pitchFamily="34" charset="0"/>
                          <a:cs typeface="Calibri Light" panose="020F0302020204030204" pitchFamily="34" charset="0"/>
                        </a:rPr>
                        <a:t>Arrow</a:t>
                      </a:r>
                    </a:p>
                  </a:txBody>
                  <a:tcPr marR="10123" marT="80980" marB="809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2800" b="0" i="0" u="none" strike="noStrike" dirty="0">
                          <a:solidFill>
                            <a:srgbClr val="333333"/>
                          </a:solidFill>
                          <a:effectLst/>
                          <a:latin typeface="Calibri Light" panose="020F0302020204030204" pitchFamily="34" charset="0"/>
                          <a:cs typeface="Calibri Light" panose="020F0302020204030204" pitchFamily="34" charset="0"/>
                        </a:rPr>
                        <a:t>Assembly error correction with </a:t>
                      </a:r>
                      <a:r>
                        <a:rPr lang="en-US" sz="2800" b="0" i="0" u="none" strike="noStrike" dirty="0">
                          <a:solidFill>
                            <a:srgbClr val="FF0000"/>
                          </a:solidFill>
                          <a:effectLst/>
                          <a:latin typeface="Calibri Light" panose="020F0302020204030204" pitchFamily="34" charset="0"/>
                          <a:cs typeface="Calibri Light" panose="020F0302020204030204" pitchFamily="34" charset="0"/>
                        </a:rPr>
                        <a:t>PacBio</a:t>
                      </a:r>
                      <a:r>
                        <a:rPr lang="en-US" sz="2800" b="0" i="0" u="none" strike="noStrike" dirty="0">
                          <a:solidFill>
                            <a:srgbClr val="333333"/>
                          </a:solidFill>
                          <a:effectLst/>
                          <a:latin typeface="Calibri Light" panose="020F0302020204030204" pitchFamily="34" charset="0"/>
                          <a:cs typeface="Calibri Light" panose="020F0302020204030204" pitchFamily="34" charset="0"/>
                        </a:rPr>
                        <a:t> long-read alignments</a:t>
                      </a:r>
                    </a:p>
                  </a:txBody>
                  <a:tcPr marR="10123" marT="80980" marB="809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90611876"/>
                  </a:ext>
                </a:extLst>
              </a:tr>
              <a:tr h="1167697">
                <a:tc>
                  <a:txBody>
                    <a:bodyPr/>
                    <a:lstStyle/>
                    <a:p>
                      <a:pPr algn="l" fontAlgn="b"/>
                      <a:r>
                        <a:rPr lang="en-US" sz="2800" b="0" i="0" u="none" strike="noStrike" dirty="0" err="1">
                          <a:solidFill>
                            <a:srgbClr val="333333"/>
                          </a:solidFill>
                          <a:effectLst/>
                          <a:latin typeface="Calibri Light" panose="020F0302020204030204" pitchFamily="34" charset="0"/>
                          <a:cs typeface="Calibri Light" panose="020F0302020204030204" pitchFamily="34" charset="0"/>
                        </a:rPr>
                        <a:t>Nanopolish</a:t>
                      </a:r>
                      <a:endParaRPr lang="en-US" sz="2800" b="0" i="0" u="none" strike="noStrike" dirty="0">
                        <a:solidFill>
                          <a:srgbClr val="333333"/>
                        </a:solidFill>
                        <a:effectLst/>
                        <a:latin typeface="Calibri Light" panose="020F0302020204030204" pitchFamily="34" charset="0"/>
                        <a:cs typeface="Calibri Light" panose="020F0302020204030204" pitchFamily="34" charset="0"/>
                      </a:endParaRPr>
                    </a:p>
                  </a:txBody>
                  <a:tcPr marR="10123" marT="80980" marB="809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2800" b="0" i="0" u="none" strike="noStrike" dirty="0">
                          <a:solidFill>
                            <a:srgbClr val="333333"/>
                          </a:solidFill>
                          <a:effectLst/>
                          <a:latin typeface="Calibri Light" panose="020F0302020204030204" pitchFamily="34" charset="0"/>
                          <a:cs typeface="Calibri Light" panose="020F0302020204030204" pitchFamily="34" charset="0"/>
                        </a:rPr>
                        <a:t>Assembly error correction using voltage (raw) </a:t>
                      </a:r>
                      <a:r>
                        <a:rPr lang="en-US" sz="2800" b="0" i="0" u="none" strike="noStrike" dirty="0">
                          <a:solidFill>
                            <a:srgbClr val="FF0000"/>
                          </a:solidFill>
                          <a:effectLst/>
                          <a:latin typeface="Calibri Light" panose="020F0302020204030204" pitchFamily="34" charset="0"/>
                          <a:cs typeface="Calibri Light" panose="020F0302020204030204" pitchFamily="34" charset="0"/>
                        </a:rPr>
                        <a:t>Nanopore</a:t>
                      </a:r>
                      <a:r>
                        <a:rPr lang="en-US" sz="2800" b="0" i="0" u="none" strike="noStrike" dirty="0">
                          <a:solidFill>
                            <a:srgbClr val="333333"/>
                          </a:solidFill>
                          <a:effectLst/>
                          <a:latin typeface="Calibri Light" panose="020F0302020204030204" pitchFamily="34" charset="0"/>
                          <a:cs typeface="Calibri Light" panose="020F0302020204030204" pitchFamily="34" charset="0"/>
                        </a:rPr>
                        <a:t> data</a:t>
                      </a:r>
                    </a:p>
                  </a:txBody>
                  <a:tcPr marR="10123" marT="80980" marB="809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1101454"/>
                  </a:ext>
                </a:extLst>
              </a:tr>
            </a:tbl>
          </a:graphicData>
        </a:graphic>
      </p:graphicFrame>
      <p:graphicFrame>
        <p:nvGraphicFramePr>
          <p:cNvPr id="8" name="Table 7">
            <a:extLst>
              <a:ext uri="{FF2B5EF4-FFF2-40B4-BE49-F238E27FC236}">
                <a16:creationId xmlns:a16="http://schemas.microsoft.com/office/drawing/2014/main" id="{EE63438E-38C1-B042-BB04-A7C22142721A}"/>
              </a:ext>
            </a:extLst>
          </p:cNvPr>
          <p:cNvGraphicFramePr>
            <a:graphicFrameLocks noGrp="1"/>
          </p:cNvGraphicFramePr>
          <p:nvPr>
            <p:extLst>
              <p:ext uri="{D42A27DB-BD31-4B8C-83A1-F6EECF244321}">
                <p14:modId xmlns:p14="http://schemas.microsoft.com/office/powerpoint/2010/main" val="1813029620"/>
              </p:ext>
            </p:extLst>
          </p:nvPr>
        </p:nvGraphicFramePr>
        <p:xfrm>
          <a:off x="276101" y="5014417"/>
          <a:ext cx="8591795" cy="609807"/>
        </p:xfrm>
        <a:graphic>
          <a:graphicData uri="http://schemas.openxmlformats.org/drawingml/2006/table">
            <a:tbl>
              <a:tblPr/>
              <a:tblGrid>
                <a:gridCol w="1916589">
                  <a:extLst>
                    <a:ext uri="{9D8B030D-6E8A-4147-A177-3AD203B41FA5}">
                      <a16:colId xmlns:a16="http://schemas.microsoft.com/office/drawing/2014/main" val="345666448"/>
                    </a:ext>
                  </a:extLst>
                </a:gridCol>
                <a:gridCol w="6675206">
                  <a:extLst>
                    <a:ext uri="{9D8B030D-6E8A-4147-A177-3AD203B41FA5}">
                      <a16:colId xmlns:a16="http://schemas.microsoft.com/office/drawing/2014/main" val="2862623483"/>
                    </a:ext>
                  </a:extLst>
                </a:gridCol>
              </a:tblGrid>
              <a:tr h="609807">
                <a:tc>
                  <a:txBody>
                    <a:bodyPr/>
                    <a:lstStyle/>
                    <a:p>
                      <a:pPr algn="l" fontAlgn="b"/>
                      <a:r>
                        <a:rPr lang="en-US" sz="2800" b="0" i="0" u="none" strike="noStrike" dirty="0">
                          <a:solidFill>
                            <a:srgbClr val="333333"/>
                          </a:solidFill>
                          <a:effectLst/>
                          <a:latin typeface="Calibri Light" panose="020F0302020204030204" pitchFamily="34" charset="0"/>
                          <a:cs typeface="Calibri Light" panose="020F0302020204030204" pitchFamily="34" charset="0"/>
                        </a:rPr>
                        <a:t>Pilon</a:t>
                      </a:r>
                    </a:p>
                  </a:txBody>
                  <a:tcPr marR="10123" marT="80980" marB="809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2800" b="0" i="0" u="none" strike="noStrike" dirty="0">
                          <a:solidFill>
                            <a:srgbClr val="333333"/>
                          </a:solidFill>
                          <a:effectLst/>
                          <a:latin typeface="Calibri Light" panose="020F0302020204030204" pitchFamily="34" charset="0"/>
                          <a:cs typeface="Calibri Light" panose="020F0302020204030204" pitchFamily="34" charset="0"/>
                        </a:rPr>
                        <a:t>Assembly error correction using Illumina data</a:t>
                      </a:r>
                    </a:p>
                  </a:txBody>
                  <a:tcPr marR="10123" marT="80980" marB="809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87981921"/>
                  </a:ext>
                </a:extLst>
              </a:tr>
            </a:tbl>
          </a:graphicData>
        </a:graphic>
      </p:graphicFrame>
    </p:spTree>
    <p:extLst>
      <p:ext uri="{BB962C8B-B14F-4D97-AF65-F5344CB8AC3E}">
        <p14:creationId xmlns:p14="http://schemas.microsoft.com/office/powerpoint/2010/main" val="202712737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ECD3BAF-8612-1E92-D532-8621F40C4516}"/>
              </a:ext>
            </a:extLst>
          </p:cNvPr>
          <p:cNvSpPr>
            <a:spLocks noGrp="1"/>
          </p:cNvSpPr>
          <p:nvPr>
            <p:ph type="sldNum" sz="quarter" idx="12"/>
          </p:nvPr>
        </p:nvSpPr>
        <p:spPr/>
        <p:txBody>
          <a:bodyPr/>
          <a:lstStyle/>
          <a:p>
            <a:fld id="{9DA039C4-C5F2-1743-BB7A-5D831266C61E}" type="slidenum">
              <a:rPr lang="en-US" smtClean="0"/>
              <a:t>47</a:t>
            </a:fld>
            <a:endParaRPr lang="en-US"/>
          </a:p>
        </p:txBody>
      </p:sp>
      <p:pic>
        <p:nvPicPr>
          <p:cNvPr id="1026" name="Picture 2">
            <a:extLst>
              <a:ext uri="{FF2B5EF4-FFF2-40B4-BE49-F238E27FC236}">
                <a16:creationId xmlns:a16="http://schemas.microsoft.com/office/drawing/2014/main" id="{BC499CC1-F442-06E0-EB0F-2C252B9B77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6533" y="381000"/>
            <a:ext cx="7890933" cy="5918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260204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718A88-CDB8-C64B-94F8-0C852DD574C2}"/>
              </a:ext>
            </a:extLst>
          </p:cNvPr>
          <p:cNvSpPr>
            <a:spLocks noGrp="1"/>
          </p:cNvSpPr>
          <p:nvPr>
            <p:ph type="title"/>
          </p:nvPr>
        </p:nvSpPr>
        <p:spPr/>
        <p:txBody>
          <a:bodyPr>
            <a:normAutofit/>
          </a:bodyPr>
          <a:lstStyle/>
          <a:p>
            <a:r>
              <a:rPr lang="en-US" sz="3200" dirty="0"/>
              <a:t>Assembly meets long HiFi PacBio reads</a:t>
            </a:r>
          </a:p>
        </p:txBody>
      </p:sp>
      <p:sp>
        <p:nvSpPr>
          <p:cNvPr id="4" name="Slide Number Placeholder 3">
            <a:extLst>
              <a:ext uri="{FF2B5EF4-FFF2-40B4-BE49-F238E27FC236}">
                <a16:creationId xmlns:a16="http://schemas.microsoft.com/office/drawing/2014/main" id="{CA73ABBE-5C63-E546-A251-3B67262BF9A5}"/>
              </a:ext>
            </a:extLst>
          </p:cNvPr>
          <p:cNvSpPr>
            <a:spLocks noGrp="1"/>
          </p:cNvSpPr>
          <p:nvPr>
            <p:ph type="sldNum" sz="quarter" idx="12"/>
          </p:nvPr>
        </p:nvSpPr>
        <p:spPr/>
        <p:txBody>
          <a:bodyPr/>
          <a:lstStyle/>
          <a:p>
            <a:fld id="{9DA039C4-C5F2-1743-BB7A-5D831266C61E}" type="slidenum">
              <a:rPr lang="en-US" smtClean="0"/>
              <a:t>48</a:t>
            </a:fld>
            <a:endParaRPr lang="en-US"/>
          </a:p>
        </p:txBody>
      </p:sp>
      <p:sp>
        <p:nvSpPr>
          <p:cNvPr id="7" name="TextBox 6">
            <a:extLst>
              <a:ext uri="{FF2B5EF4-FFF2-40B4-BE49-F238E27FC236}">
                <a16:creationId xmlns:a16="http://schemas.microsoft.com/office/drawing/2014/main" id="{482E9617-4795-CD4F-AE0D-1D90E2A4FEC3}"/>
              </a:ext>
            </a:extLst>
          </p:cNvPr>
          <p:cNvSpPr txBox="1"/>
          <p:nvPr/>
        </p:nvSpPr>
        <p:spPr>
          <a:xfrm>
            <a:off x="4653854" y="1572137"/>
            <a:ext cx="3445174" cy="523220"/>
          </a:xfrm>
          <a:prstGeom prst="rect">
            <a:avLst/>
          </a:prstGeom>
          <a:noFill/>
        </p:spPr>
        <p:txBody>
          <a:bodyPr wrap="none" rtlCol="0">
            <a:spAutoFit/>
          </a:bodyPr>
          <a:lstStyle/>
          <a:p>
            <a:r>
              <a:rPr lang="en-US" sz="2800" dirty="0"/>
              <a:t>Assembly with </a:t>
            </a:r>
            <a:r>
              <a:rPr lang="en-US" sz="2800" dirty="0" err="1"/>
              <a:t>hifiasm</a:t>
            </a:r>
            <a:endParaRPr lang="en-US" sz="2800" dirty="0"/>
          </a:p>
        </p:txBody>
      </p:sp>
      <p:sp>
        <p:nvSpPr>
          <p:cNvPr id="8" name="TextBox 7">
            <a:extLst>
              <a:ext uri="{FF2B5EF4-FFF2-40B4-BE49-F238E27FC236}">
                <a16:creationId xmlns:a16="http://schemas.microsoft.com/office/drawing/2014/main" id="{78E87A53-8B16-0945-A557-843612C18D99}"/>
              </a:ext>
            </a:extLst>
          </p:cNvPr>
          <p:cNvSpPr txBox="1"/>
          <p:nvPr/>
        </p:nvSpPr>
        <p:spPr>
          <a:xfrm>
            <a:off x="4569293" y="5739833"/>
            <a:ext cx="3792961" cy="369332"/>
          </a:xfrm>
          <a:prstGeom prst="rect">
            <a:avLst/>
          </a:prstGeom>
          <a:noFill/>
        </p:spPr>
        <p:txBody>
          <a:bodyPr wrap="none" rtlCol="0">
            <a:spAutoFit/>
          </a:bodyPr>
          <a:lstStyle/>
          <a:p>
            <a:r>
              <a:rPr lang="en-US" dirty="0"/>
              <a:t>https://</a:t>
            </a:r>
            <a:r>
              <a:rPr lang="en-US" dirty="0" err="1"/>
              <a:t>github.com</a:t>
            </a:r>
            <a:r>
              <a:rPr lang="en-US" dirty="0"/>
              <a:t>/chhylp123/</a:t>
            </a:r>
            <a:r>
              <a:rPr lang="en-US" dirty="0" err="1"/>
              <a:t>hifiasm</a:t>
            </a:r>
            <a:endParaRPr lang="en-US" dirty="0"/>
          </a:p>
        </p:txBody>
      </p:sp>
      <p:graphicFrame>
        <p:nvGraphicFramePr>
          <p:cNvPr id="3" name="Table 2">
            <a:extLst>
              <a:ext uri="{FF2B5EF4-FFF2-40B4-BE49-F238E27FC236}">
                <a16:creationId xmlns:a16="http://schemas.microsoft.com/office/drawing/2014/main" id="{8007217E-0131-464E-B4BE-6AD5B6FDBC76}"/>
              </a:ext>
            </a:extLst>
          </p:cNvPr>
          <p:cNvGraphicFramePr>
            <a:graphicFrameLocks noGrp="1"/>
          </p:cNvGraphicFramePr>
          <p:nvPr>
            <p:extLst>
              <p:ext uri="{D42A27DB-BD31-4B8C-83A1-F6EECF244321}">
                <p14:modId xmlns:p14="http://schemas.microsoft.com/office/powerpoint/2010/main" val="1598585762"/>
              </p:ext>
            </p:extLst>
          </p:nvPr>
        </p:nvGraphicFramePr>
        <p:xfrm>
          <a:off x="4653854" y="2228936"/>
          <a:ext cx="3708400" cy="3344545"/>
        </p:xfrm>
        <a:graphic>
          <a:graphicData uri="http://schemas.openxmlformats.org/drawingml/2006/table">
            <a:tbl>
              <a:tblPr firstRow="1" firstCol="1" bandRow="1">
                <a:tableStyleId>{5C22544A-7EE6-4342-B048-85BDC9FD1C3A}</a:tableStyleId>
              </a:tblPr>
              <a:tblGrid>
                <a:gridCol w="1129805">
                  <a:extLst>
                    <a:ext uri="{9D8B030D-6E8A-4147-A177-3AD203B41FA5}">
                      <a16:colId xmlns:a16="http://schemas.microsoft.com/office/drawing/2014/main" val="825083160"/>
                    </a:ext>
                  </a:extLst>
                </a:gridCol>
                <a:gridCol w="1194295">
                  <a:extLst>
                    <a:ext uri="{9D8B030D-6E8A-4147-A177-3AD203B41FA5}">
                      <a16:colId xmlns:a16="http://schemas.microsoft.com/office/drawing/2014/main" val="2162541788"/>
                    </a:ext>
                  </a:extLst>
                </a:gridCol>
                <a:gridCol w="1384300">
                  <a:extLst>
                    <a:ext uri="{9D8B030D-6E8A-4147-A177-3AD203B41FA5}">
                      <a16:colId xmlns:a16="http://schemas.microsoft.com/office/drawing/2014/main" val="2662076972"/>
                    </a:ext>
                  </a:extLst>
                </a:gridCol>
              </a:tblGrid>
              <a:tr h="736600">
                <a:tc>
                  <a:txBody>
                    <a:bodyPr/>
                    <a:lstStyle/>
                    <a:p>
                      <a:pPr marL="0" marR="0" algn="ctr">
                        <a:spcBef>
                          <a:spcPts val="0"/>
                        </a:spcBef>
                        <a:spcAft>
                          <a:spcPts val="0"/>
                        </a:spcAft>
                      </a:pPr>
                      <a:r>
                        <a:rPr lang="en-US" sz="2800" b="0" i="0" baseline="-25000" dirty="0">
                          <a:effectLst/>
                          <a:latin typeface="Calibri Light" panose="020F0302020204030204" pitchFamily="34" charset="0"/>
                          <a:cs typeface="Calibri Light" panose="020F0302020204030204" pitchFamily="34" charset="0"/>
                        </a:rPr>
                        <a:t>Dataset</a:t>
                      </a:r>
                      <a:endParaRPr lang="en-US" sz="2800" b="0" i="0" dirty="0">
                        <a:effectLst/>
                        <a:latin typeface="Calibri Light" panose="020F0302020204030204" pitchFamily="34" charset="0"/>
                        <a:ea typeface="DengXian" panose="02010600030101010101" pitchFamily="2" charset="-122"/>
                        <a:cs typeface="Calibri Light" panose="020F0302020204030204" pitchFamily="34" charset="0"/>
                      </a:endParaRPr>
                    </a:p>
                  </a:txBody>
                  <a:tcPr marL="68580" marR="68580" marT="0" marB="0" anchor="ctr"/>
                </a:tc>
                <a:tc>
                  <a:txBody>
                    <a:bodyPr/>
                    <a:lstStyle/>
                    <a:p>
                      <a:pPr algn="ctr" rtl="0" fontAlgn="ctr"/>
                      <a:r>
                        <a:rPr lang="en-US" sz="2400" b="0" i="0" u="none" strike="noStrike" dirty="0">
                          <a:solidFill>
                            <a:srgbClr val="000000"/>
                          </a:solidFill>
                          <a:effectLst/>
                          <a:latin typeface="Calibri Light" panose="020F0302020204030204" pitchFamily="34" charset="0"/>
                          <a:cs typeface="Calibri Light" panose="020F0302020204030204" pitchFamily="34" charset="0"/>
                          <a:hlinkClick r:id="rId2"/>
                        </a:rPr>
                        <a:t>Maize (B73)</a:t>
                      </a:r>
                      <a:endParaRPr lang="en-US" sz="2400" b="0" i="0" u="none" strike="noStrike" dirty="0">
                        <a:solidFill>
                          <a:srgbClr val="000000"/>
                        </a:solidFill>
                        <a:effectLst/>
                        <a:latin typeface="Calibri Light" panose="020F0302020204030204" pitchFamily="34" charset="0"/>
                        <a:cs typeface="Calibri Light" panose="020F0302020204030204" pitchFamily="34" charset="0"/>
                      </a:endParaRPr>
                    </a:p>
                  </a:txBody>
                  <a:tcPr marL="9525" marR="9525" marT="9525" marB="0" anchor="ctr"/>
                </a:tc>
                <a:tc>
                  <a:txBody>
                    <a:bodyPr/>
                    <a:lstStyle/>
                    <a:p>
                      <a:pPr algn="ctr" rtl="0" fontAlgn="ctr"/>
                      <a:r>
                        <a:rPr lang="en-US" sz="2400" b="0" i="0" u="none" strike="noStrike" dirty="0">
                          <a:solidFill>
                            <a:srgbClr val="000000"/>
                          </a:solidFill>
                          <a:effectLst/>
                          <a:latin typeface="Calibri Light" panose="020F0302020204030204" pitchFamily="34" charset="0"/>
                          <a:cs typeface="Calibri Light" panose="020F0302020204030204" pitchFamily="34" charset="0"/>
                          <a:hlinkClick r:id="rId3"/>
                        </a:rPr>
                        <a:t>Human (CHM13)</a:t>
                      </a:r>
                      <a:endParaRPr lang="en-US" sz="2400" b="0" i="0" u="none" strike="noStrike" dirty="0">
                        <a:solidFill>
                          <a:srgbClr val="000000"/>
                        </a:solidFill>
                        <a:effectLst/>
                        <a:latin typeface="Calibri Light" panose="020F0302020204030204" pitchFamily="34" charset="0"/>
                        <a:cs typeface="Calibri Light" panose="020F0302020204030204" pitchFamily="34" charset="0"/>
                      </a:endParaRPr>
                    </a:p>
                  </a:txBody>
                  <a:tcPr marL="9525" marR="9525" marT="9525" marB="0" anchor="ctr"/>
                </a:tc>
                <a:extLst>
                  <a:ext uri="{0D108BD9-81ED-4DB2-BD59-A6C34878D82A}">
                    <a16:rowId xmlns:a16="http://schemas.microsoft.com/office/drawing/2014/main" val="945202321"/>
                  </a:ext>
                </a:extLst>
              </a:tr>
              <a:tr h="520700">
                <a:tc>
                  <a:txBody>
                    <a:bodyPr/>
                    <a:lstStyle/>
                    <a:p>
                      <a:pPr marL="0" marR="0" algn="ctr">
                        <a:spcBef>
                          <a:spcPts val="0"/>
                        </a:spcBef>
                        <a:spcAft>
                          <a:spcPts val="0"/>
                        </a:spcAft>
                      </a:pPr>
                      <a:r>
                        <a:rPr lang="en-US" sz="2800" b="0" i="0" baseline="-25000" dirty="0">
                          <a:effectLst/>
                          <a:latin typeface="Calibri Light" panose="020F0302020204030204" pitchFamily="34" charset="0"/>
                          <a:cs typeface="Calibri Light" panose="020F0302020204030204" pitchFamily="34" charset="0"/>
                        </a:rPr>
                        <a:t>Size</a:t>
                      </a:r>
                      <a:endParaRPr lang="en-US" sz="2800" b="0" i="0" dirty="0">
                        <a:effectLst/>
                        <a:latin typeface="Calibri Light" panose="020F0302020204030204" pitchFamily="34" charset="0"/>
                        <a:ea typeface="DengXian" panose="02010600030101010101" pitchFamily="2" charset="-122"/>
                        <a:cs typeface="Calibri Light" panose="020F0302020204030204" pitchFamily="34" charset="0"/>
                      </a:endParaRPr>
                    </a:p>
                  </a:txBody>
                  <a:tcPr marL="68580" marR="68580" marT="0" marB="0" anchor="ctr"/>
                </a:tc>
                <a:tc>
                  <a:txBody>
                    <a:bodyPr/>
                    <a:lstStyle/>
                    <a:p>
                      <a:pPr marL="0" marR="0" algn="ctr">
                        <a:spcBef>
                          <a:spcPts val="0"/>
                        </a:spcBef>
                        <a:spcAft>
                          <a:spcPts val="0"/>
                        </a:spcAft>
                      </a:pPr>
                      <a:r>
                        <a:rPr lang="en-US" sz="2800" b="0" i="0" baseline="-25000" dirty="0">
                          <a:solidFill>
                            <a:schemeClr val="tx1"/>
                          </a:solidFill>
                          <a:effectLst/>
                          <a:latin typeface="Calibri Light" panose="020F0302020204030204" pitchFamily="34" charset="0"/>
                          <a:cs typeface="Calibri Light" panose="020F0302020204030204" pitchFamily="34" charset="0"/>
                        </a:rPr>
                        <a:t>2.2Gb</a:t>
                      </a:r>
                      <a:endParaRPr lang="en-US" sz="2800" b="0" i="0" dirty="0">
                        <a:solidFill>
                          <a:schemeClr val="tx1"/>
                        </a:solidFill>
                        <a:effectLst/>
                        <a:latin typeface="Calibri Light" panose="020F0302020204030204" pitchFamily="34" charset="0"/>
                        <a:ea typeface="DengXian" panose="02010600030101010101" pitchFamily="2" charset="-122"/>
                        <a:cs typeface="Calibri Light" panose="020F0302020204030204" pitchFamily="34" charset="0"/>
                      </a:endParaRPr>
                    </a:p>
                  </a:txBody>
                  <a:tcPr marL="68580" marR="68580" marT="0" marB="0" anchor="ctr"/>
                </a:tc>
                <a:tc>
                  <a:txBody>
                    <a:bodyPr/>
                    <a:lstStyle/>
                    <a:p>
                      <a:pPr marL="0" marR="0" algn="ctr">
                        <a:spcBef>
                          <a:spcPts val="0"/>
                        </a:spcBef>
                        <a:spcAft>
                          <a:spcPts val="0"/>
                        </a:spcAft>
                      </a:pPr>
                      <a:r>
                        <a:rPr lang="en-US" sz="2800" b="0" i="0" baseline="-25000" dirty="0">
                          <a:solidFill>
                            <a:schemeClr val="tx1"/>
                          </a:solidFill>
                          <a:effectLst/>
                          <a:latin typeface="Calibri Light" panose="020F0302020204030204" pitchFamily="34" charset="0"/>
                          <a:cs typeface="Calibri Light" panose="020F0302020204030204" pitchFamily="34" charset="0"/>
                        </a:rPr>
                        <a:t>3.1Gb</a:t>
                      </a:r>
                      <a:endParaRPr lang="en-US" sz="2800" b="0" i="0" dirty="0">
                        <a:solidFill>
                          <a:schemeClr val="tx1"/>
                        </a:solidFill>
                        <a:effectLst/>
                        <a:latin typeface="Calibri Light" panose="020F0302020204030204" pitchFamily="34" charset="0"/>
                        <a:ea typeface="DengXian" panose="02010600030101010101" pitchFamily="2" charset="-122"/>
                        <a:cs typeface="Calibri Light" panose="020F0302020204030204" pitchFamily="34" charset="0"/>
                      </a:endParaRPr>
                    </a:p>
                  </a:txBody>
                  <a:tcPr marL="68580" marR="68580" marT="0" marB="0" anchor="ctr"/>
                </a:tc>
                <a:extLst>
                  <a:ext uri="{0D108BD9-81ED-4DB2-BD59-A6C34878D82A}">
                    <a16:rowId xmlns:a16="http://schemas.microsoft.com/office/drawing/2014/main" val="4007121174"/>
                  </a:ext>
                </a:extLst>
              </a:tr>
              <a:tr h="520700">
                <a:tc>
                  <a:txBody>
                    <a:bodyPr/>
                    <a:lstStyle/>
                    <a:p>
                      <a:pPr marL="0" marR="0" algn="ctr">
                        <a:spcBef>
                          <a:spcPts val="0"/>
                        </a:spcBef>
                        <a:spcAft>
                          <a:spcPts val="0"/>
                        </a:spcAft>
                      </a:pPr>
                      <a:r>
                        <a:rPr lang="en-US" sz="2800" b="0" i="0" baseline="-25000" dirty="0">
                          <a:effectLst/>
                          <a:latin typeface="Calibri Light" panose="020F0302020204030204" pitchFamily="34" charset="0"/>
                          <a:cs typeface="Calibri Light" panose="020F0302020204030204" pitchFamily="34" charset="0"/>
                        </a:rPr>
                        <a:t>Coverage</a:t>
                      </a:r>
                      <a:endParaRPr lang="en-US" sz="2800" b="0" i="0" dirty="0">
                        <a:effectLst/>
                        <a:latin typeface="Calibri Light" panose="020F0302020204030204" pitchFamily="34" charset="0"/>
                        <a:ea typeface="DengXian" panose="02010600030101010101" pitchFamily="2" charset="-122"/>
                        <a:cs typeface="Calibri Light" panose="020F0302020204030204" pitchFamily="34" charset="0"/>
                      </a:endParaRPr>
                    </a:p>
                  </a:txBody>
                  <a:tcPr marL="68580" marR="68580" marT="0" marB="0" anchor="ctr"/>
                </a:tc>
                <a:tc>
                  <a:txBody>
                    <a:bodyPr/>
                    <a:lstStyle/>
                    <a:p>
                      <a:pPr marL="0" marR="0" algn="ctr">
                        <a:spcBef>
                          <a:spcPts val="0"/>
                        </a:spcBef>
                        <a:spcAft>
                          <a:spcPts val="0"/>
                        </a:spcAft>
                      </a:pPr>
                      <a:r>
                        <a:rPr lang="en-US" sz="2800" b="0" i="0" baseline="-25000" dirty="0">
                          <a:effectLst/>
                          <a:latin typeface="Calibri Light" panose="020F0302020204030204" pitchFamily="34" charset="0"/>
                          <a:cs typeface="Calibri Light" panose="020F0302020204030204" pitchFamily="34" charset="0"/>
                        </a:rPr>
                        <a:t>×22</a:t>
                      </a:r>
                      <a:endParaRPr lang="en-US" sz="2800" b="0" i="0" dirty="0">
                        <a:effectLst/>
                        <a:latin typeface="Calibri Light" panose="020F0302020204030204" pitchFamily="34" charset="0"/>
                        <a:ea typeface="DengXian" panose="02010600030101010101" pitchFamily="2" charset="-122"/>
                        <a:cs typeface="Calibri Light" panose="020F0302020204030204" pitchFamily="34" charset="0"/>
                      </a:endParaRPr>
                    </a:p>
                  </a:txBody>
                  <a:tcPr marL="68580" marR="68580" marT="0" marB="0" anchor="ctr"/>
                </a:tc>
                <a:tc>
                  <a:txBody>
                    <a:bodyPr/>
                    <a:lstStyle/>
                    <a:p>
                      <a:pPr marL="0" marR="0" algn="ctr">
                        <a:spcBef>
                          <a:spcPts val="0"/>
                        </a:spcBef>
                        <a:spcAft>
                          <a:spcPts val="0"/>
                        </a:spcAft>
                      </a:pPr>
                      <a:r>
                        <a:rPr lang="en-US" sz="2800" b="0" i="0" baseline="-25000" dirty="0">
                          <a:effectLst/>
                          <a:latin typeface="Calibri Light" panose="020F0302020204030204" pitchFamily="34" charset="0"/>
                          <a:cs typeface="Calibri Light" panose="020F0302020204030204" pitchFamily="34" charset="0"/>
                        </a:rPr>
                        <a:t>×32</a:t>
                      </a:r>
                      <a:endParaRPr lang="en-US" sz="2800" b="0" i="0" dirty="0">
                        <a:effectLst/>
                        <a:latin typeface="Calibri Light" panose="020F0302020204030204" pitchFamily="34" charset="0"/>
                        <a:ea typeface="DengXian" panose="02010600030101010101" pitchFamily="2" charset="-122"/>
                        <a:cs typeface="Calibri Light" panose="020F0302020204030204" pitchFamily="34" charset="0"/>
                      </a:endParaRPr>
                    </a:p>
                  </a:txBody>
                  <a:tcPr marL="68580" marR="68580" marT="0" marB="0" anchor="ctr"/>
                </a:tc>
                <a:extLst>
                  <a:ext uri="{0D108BD9-81ED-4DB2-BD59-A6C34878D82A}">
                    <a16:rowId xmlns:a16="http://schemas.microsoft.com/office/drawing/2014/main" val="2979646197"/>
                  </a:ext>
                </a:extLst>
              </a:tr>
              <a:tr h="520700">
                <a:tc>
                  <a:txBody>
                    <a:bodyPr/>
                    <a:lstStyle/>
                    <a:p>
                      <a:pPr marL="0" marR="0" algn="ctr">
                        <a:spcBef>
                          <a:spcPts val="0"/>
                        </a:spcBef>
                        <a:spcAft>
                          <a:spcPts val="0"/>
                        </a:spcAft>
                      </a:pPr>
                      <a:r>
                        <a:rPr lang="en-US" sz="2800" b="0" i="0" baseline="-25000">
                          <a:effectLst/>
                          <a:latin typeface="Calibri Light" panose="020F0302020204030204" pitchFamily="34" charset="0"/>
                          <a:cs typeface="Calibri Light" panose="020F0302020204030204" pitchFamily="34" charset="0"/>
                        </a:rPr>
                        <a:t>CPU time</a:t>
                      </a:r>
                      <a:endParaRPr lang="en-US" sz="2800" b="0" i="0">
                        <a:effectLst/>
                        <a:latin typeface="Calibri Light" panose="020F0302020204030204" pitchFamily="34" charset="0"/>
                        <a:ea typeface="DengXian" panose="02010600030101010101" pitchFamily="2" charset="-122"/>
                        <a:cs typeface="Calibri Light" panose="020F0302020204030204" pitchFamily="34" charset="0"/>
                      </a:endParaRPr>
                    </a:p>
                  </a:txBody>
                  <a:tcPr marL="68580" marR="68580" marT="0" marB="0" anchor="ctr"/>
                </a:tc>
                <a:tc>
                  <a:txBody>
                    <a:bodyPr/>
                    <a:lstStyle/>
                    <a:p>
                      <a:pPr marL="0" marR="0" algn="ctr">
                        <a:spcBef>
                          <a:spcPts val="0"/>
                        </a:spcBef>
                        <a:spcAft>
                          <a:spcPts val="0"/>
                        </a:spcAft>
                      </a:pPr>
                      <a:r>
                        <a:rPr lang="en-US" sz="2800" b="0" i="0" baseline="-25000" dirty="0">
                          <a:effectLst/>
                          <a:latin typeface="Calibri Light" panose="020F0302020204030204" pitchFamily="34" charset="0"/>
                          <a:cs typeface="Calibri Light" panose="020F0302020204030204" pitchFamily="34" charset="0"/>
                        </a:rPr>
                        <a:t>203.2h</a:t>
                      </a:r>
                      <a:endParaRPr lang="en-US" sz="2800" b="0" i="0" dirty="0">
                        <a:effectLst/>
                        <a:latin typeface="Calibri Light" panose="020F0302020204030204" pitchFamily="34" charset="0"/>
                        <a:ea typeface="DengXian" panose="02010600030101010101" pitchFamily="2" charset="-122"/>
                        <a:cs typeface="Calibri Light" panose="020F0302020204030204" pitchFamily="34" charset="0"/>
                      </a:endParaRPr>
                    </a:p>
                  </a:txBody>
                  <a:tcPr marL="68580" marR="68580" marT="0" marB="0" anchor="ctr"/>
                </a:tc>
                <a:tc>
                  <a:txBody>
                    <a:bodyPr/>
                    <a:lstStyle/>
                    <a:p>
                      <a:pPr marL="0" marR="0" algn="ctr">
                        <a:spcBef>
                          <a:spcPts val="0"/>
                        </a:spcBef>
                        <a:spcAft>
                          <a:spcPts val="0"/>
                        </a:spcAft>
                      </a:pPr>
                      <a:r>
                        <a:rPr lang="en-US" sz="2800" b="0" i="0" baseline="-25000" dirty="0">
                          <a:effectLst/>
                          <a:latin typeface="Calibri Light" panose="020F0302020204030204" pitchFamily="34" charset="0"/>
                          <a:cs typeface="Calibri Light" panose="020F0302020204030204" pitchFamily="34" charset="0"/>
                        </a:rPr>
                        <a:t>310.7h</a:t>
                      </a:r>
                      <a:endParaRPr lang="en-US" sz="2800" b="0" i="0" dirty="0">
                        <a:effectLst/>
                        <a:latin typeface="Calibri Light" panose="020F0302020204030204" pitchFamily="34" charset="0"/>
                        <a:ea typeface="DengXian" panose="02010600030101010101" pitchFamily="2" charset="-122"/>
                        <a:cs typeface="Calibri Light" panose="020F0302020204030204" pitchFamily="34" charset="0"/>
                      </a:endParaRPr>
                    </a:p>
                  </a:txBody>
                  <a:tcPr marL="68580" marR="68580" marT="0" marB="0" anchor="ctr"/>
                </a:tc>
                <a:extLst>
                  <a:ext uri="{0D108BD9-81ED-4DB2-BD59-A6C34878D82A}">
                    <a16:rowId xmlns:a16="http://schemas.microsoft.com/office/drawing/2014/main" val="1279855146"/>
                  </a:ext>
                </a:extLst>
              </a:tr>
              <a:tr h="520700">
                <a:tc>
                  <a:txBody>
                    <a:bodyPr/>
                    <a:lstStyle/>
                    <a:p>
                      <a:pPr marL="0" marR="0" algn="ctr">
                        <a:spcBef>
                          <a:spcPts val="0"/>
                        </a:spcBef>
                        <a:spcAft>
                          <a:spcPts val="0"/>
                        </a:spcAft>
                      </a:pPr>
                      <a:r>
                        <a:rPr lang="en-US" sz="2800" b="0" i="0" baseline="-25000">
                          <a:effectLst/>
                          <a:latin typeface="Calibri Light" panose="020F0302020204030204" pitchFamily="34" charset="0"/>
                          <a:cs typeface="Calibri Light" panose="020F0302020204030204" pitchFamily="34" charset="0"/>
                        </a:rPr>
                        <a:t>RAM</a:t>
                      </a:r>
                      <a:endParaRPr lang="en-US" sz="2800" b="0" i="0">
                        <a:effectLst/>
                        <a:latin typeface="Calibri Light" panose="020F0302020204030204" pitchFamily="34" charset="0"/>
                        <a:ea typeface="DengXian" panose="02010600030101010101" pitchFamily="2" charset="-122"/>
                        <a:cs typeface="Calibri Light" panose="020F0302020204030204" pitchFamily="34" charset="0"/>
                      </a:endParaRPr>
                    </a:p>
                  </a:txBody>
                  <a:tcPr marL="68580" marR="68580" marT="0" marB="0" anchor="ctr"/>
                </a:tc>
                <a:tc>
                  <a:txBody>
                    <a:bodyPr/>
                    <a:lstStyle/>
                    <a:p>
                      <a:pPr marL="0" marR="0" algn="ctr">
                        <a:spcBef>
                          <a:spcPts val="0"/>
                        </a:spcBef>
                        <a:spcAft>
                          <a:spcPts val="0"/>
                        </a:spcAft>
                      </a:pPr>
                      <a:r>
                        <a:rPr lang="en-US" sz="2800" b="0" i="0" baseline="-25000" dirty="0">
                          <a:effectLst/>
                          <a:latin typeface="Calibri Light" panose="020F0302020204030204" pitchFamily="34" charset="0"/>
                          <a:cs typeface="Calibri Light" panose="020F0302020204030204" pitchFamily="34" charset="0"/>
                        </a:rPr>
                        <a:t>68G</a:t>
                      </a:r>
                      <a:endParaRPr lang="en-US" sz="2800" b="0" i="0" dirty="0">
                        <a:effectLst/>
                        <a:latin typeface="Calibri Light" panose="020F0302020204030204" pitchFamily="34" charset="0"/>
                        <a:ea typeface="DengXian" panose="02010600030101010101" pitchFamily="2" charset="-122"/>
                        <a:cs typeface="Calibri Light" panose="020F0302020204030204" pitchFamily="34" charset="0"/>
                      </a:endParaRPr>
                    </a:p>
                  </a:txBody>
                  <a:tcPr marL="68580" marR="68580" marT="0" marB="0" anchor="ctr"/>
                </a:tc>
                <a:tc>
                  <a:txBody>
                    <a:bodyPr/>
                    <a:lstStyle/>
                    <a:p>
                      <a:pPr marL="0" marR="0" algn="ctr">
                        <a:spcBef>
                          <a:spcPts val="0"/>
                        </a:spcBef>
                        <a:spcAft>
                          <a:spcPts val="0"/>
                        </a:spcAft>
                      </a:pPr>
                      <a:r>
                        <a:rPr lang="en-US" sz="2800" b="0" i="0" baseline="-25000" dirty="0">
                          <a:effectLst/>
                          <a:latin typeface="Calibri Light" panose="020F0302020204030204" pitchFamily="34" charset="0"/>
                          <a:cs typeface="Calibri Light" panose="020F0302020204030204" pitchFamily="34" charset="0"/>
                        </a:rPr>
                        <a:t>114G</a:t>
                      </a:r>
                      <a:endParaRPr lang="en-US" sz="2800" b="0" i="0" dirty="0">
                        <a:effectLst/>
                        <a:latin typeface="Calibri Light" panose="020F0302020204030204" pitchFamily="34" charset="0"/>
                        <a:ea typeface="DengXian" panose="02010600030101010101" pitchFamily="2" charset="-122"/>
                        <a:cs typeface="Calibri Light" panose="020F0302020204030204" pitchFamily="34" charset="0"/>
                      </a:endParaRPr>
                    </a:p>
                  </a:txBody>
                  <a:tcPr marL="68580" marR="68580" marT="0" marB="0" anchor="ctr"/>
                </a:tc>
                <a:extLst>
                  <a:ext uri="{0D108BD9-81ED-4DB2-BD59-A6C34878D82A}">
                    <a16:rowId xmlns:a16="http://schemas.microsoft.com/office/drawing/2014/main" val="3897612480"/>
                  </a:ext>
                </a:extLst>
              </a:tr>
              <a:tr h="520700">
                <a:tc>
                  <a:txBody>
                    <a:bodyPr/>
                    <a:lstStyle/>
                    <a:p>
                      <a:pPr marL="0" marR="0" algn="ctr">
                        <a:spcBef>
                          <a:spcPts val="0"/>
                        </a:spcBef>
                        <a:spcAft>
                          <a:spcPts val="0"/>
                        </a:spcAft>
                      </a:pPr>
                      <a:r>
                        <a:rPr lang="en-US" sz="2800" b="0" i="0" baseline="-25000">
                          <a:effectLst/>
                          <a:latin typeface="Calibri Light" panose="020F0302020204030204" pitchFamily="34" charset="0"/>
                          <a:cs typeface="Calibri Light" panose="020F0302020204030204" pitchFamily="34" charset="0"/>
                        </a:rPr>
                        <a:t>N50</a:t>
                      </a:r>
                      <a:endParaRPr lang="en-US" sz="2800" b="0" i="0">
                        <a:effectLst/>
                        <a:latin typeface="Calibri Light" panose="020F0302020204030204" pitchFamily="34" charset="0"/>
                        <a:ea typeface="DengXian" panose="02010600030101010101" pitchFamily="2" charset="-122"/>
                        <a:cs typeface="Calibri Light" panose="020F0302020204030204" pitchFamily="34" charset="0"/>
                      </a:endParaRPr>
                    </a:p>
                  </a:txBody>
                  <a:tcPr marL="68580" marR="68580" marT="0" marB="0" anchor="ctr"/>
                </a:tc>
                <a:tc>
                  <a:txBody>
                    <a:bodyPr/>
                    <a:lstStyle/>
                    <a:p>
                      <a:pPr marL="0" marR="0" algn="ctr">
                        <a:spcBef>
                          <a:spcPts val="0"/>
                        </a:spcBef>
                        <a:spcAft>
                          <a:spcPts val="0"/>
                        </a:spcAft>
                      </a:pPr>
                      <a:r>
                        <a:rPr lang="en-US" sz="2800" b="0" i="0" baseline="-25000" dirty="0">
                          <a:effectLst/>
                          <a:latin typeface="Calibri Light" panose="020F0302020204030204" pitchFamily="34" charset="0"/>
                          <a:cs typeface="Calibri Light" panose="020F0302020204030204" pitchFamily="34" charset="0"/>
                        </a:rPr>
                        <a:t>36.7Mb</a:t>
                      </a:r>
                      <a:endParaRPr lang="en-US" sz="2800" b="0" i="0" dirty="0">
                        <a:effectLst/>
                        <a:latin typeface="Calibri Light" panose="020F0302020204030204" pitchFamily="34" charset="0"/>
                        <a:ea typeface="DengXian" panose="02010600030101010101" pitchFamily="2" charset="-122"/>
                        <a:cs typeface="Calibri Light" panose="020F0302020204030204" pitchFamily="34" charset="0"/>
                      </a:endParaRPr>
                    </a:p>
                  </a:txBody>
                  <a:tcPr marL="68580" marR="68580" marT="0" marB="0" anchor="ctr"/>
                </a:tc>
                <a:tc>
                  <a:txBody>
                    <a:bodyPr/>
                    <a:lstStyle/>
                    <a:p>
                      <a:pPr marL="0" marR="0" algn="ctr">
                        <a:spcBef>
                          <a:spcPts val="0"/>
                        </a:spcBef>
                        <a:spcAft>
                          <a:spcPts val="0"/>
                        </a:spcAft>
                      </a:pPr>
                      <a:r>
                        <a:rPr lang="en-US" sz="2800" b="0" i="0" baseline="-25000" dirty="0">
                          <a:effectLst/>
                          <a:latin typeface="Calibri Light" panose="020F0302020204030204" pitchFamily="34" charset="0"/>
                          <a:cs typeface="Calibri Light" panose="020F0302020204030204" pitchFamily="34" charset="0"/>
                        </a:rPr>
                        <a:t>88.9Mb</a:t>
                      </a:r>
                      <a:endParaRPr lang="en-US" sz="2800" b="0" i="0" dirty="0">
                        <a:effectLst/>
                        <a:latin typeface="Calibri Light" panose="020F0302020204030204" pitchFamily="34" charset="0"/>
                        <a:ea typeface="DengXian" panose="02010600030101010101" pitchFamily="2" charset="-122"/>
                        <a:cs typeface="Calibri Light" panose="020F0302020204030204" pitchFamily="34" charset="0"/>
                      </a:endParaRPr>
                    </a:p>
                  </a:txBody>
                  <a:tcPr marL="68580" marR="68580" marT="0" marB="0" anchor="ctr"/>
                </a:tc>
                <a:extLst>
                  <a:ext uri="{0D108BD9-81ED-4DB2-BD59-A6C34878D82A}">
                    <a16:rowId xmlns:a16="http://schemas.microsoft.com/office/drawing/2014/main" val="3201251770"/>
                  </a:ext>
                </a:extLst>
              </a:tr>
            </a:tbl>
          </a:graphicData>
        </a:graphic>
      </p:graphicFrame>
      <p:sp>
        <p:nvSpPr>
          <p:cNvPr id="9" name="Rectangle 2">
            <a:extLst>
              <a:ext uri="{FF2B5EF4-FFF2-40B4-BE49-F238E27FC236}">
                <a16:creationId xmlns:a16="http://schemas.microsoft.com/office/drawing/2014/main" id="{361CD2A4-88F4-B54A-9854-11870EFFC955}"/>
              </a:ext>
            </a:extLst>
          </p:cNvPr>
          <p:cNvSpPr>
            <a:spLocks noChangeArrowheads="1"/>
          </p:cNvSpPr>
          <p:nvPr/>
        </p:nvSpPr>
        <p:spPr bwMode="auto">
          <a:xfrm>
            <a:off x="3757606" y="6443662"/>
            <a:ext cx="2212975"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r>
              <a:rPr lang="en-US" altLang="en-US" sz="1200" dirty="0">
                <a:latin typeface="Arial" panose="020B0604020202020204" pitchFamily="34" charset="0"/>
              </a:rPr>
              <a:t>Scientific Data, 2020, 7:399</a:t>
            </a:r>
          </a:p>
        </p:txBody>
      </p:sp>
      <p:pic>
        <p:nvPicPr>
          <p:cNvPr id="10" name="Picture 4" descr="Diagram&#10;&#10;Description automatically generated">
            <a:extLst>
              <a:ext uri="{FF2B5EF4-FFF2-40B4-BE49-F238E27FC236}">
                <a16:creationId xmlns:a16="http://schemas.microsoft.com/office/drawing/2014/main" id="{D39E8A09-D187-0442-AE9C-CCE901F3456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8681" y="928543"/>
            <a:ext cx="3445174" cy="5838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572791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971011-A315-AC41-A12A-A555BAEECB1C}"/>
              </a:ext>
            </a:extLst>
          </p:cNvPr>
          <p:cNvSpPr>
            <a:spLocks noGrp="1"/>
          </p:cNvSpPr>
          <p:nvPr>
            <p:ph type="title"/>
          </p:nvPr>
        </p:nvSpPr>
        <p:spPr>
          <a:xfrm>
            <a:off x="384314" y="69660"/>
            <a:ext cx="8229600" cy="1043523"/>
          </a:xfrm>
        </p:spPr>
        <p:txBody>
          <a:bodyPr>
            <a:noAutofit/>
          </a:bodyPr>
          <a:lstStyle/>
          <a:p>
            <a:r>
              <a:rPr lang="en-US" sz="3200" dirty="0"/>
              <a:t>Haplotype-resolved </a:t>
            </a:r>
            <a:r>
              <a:rPr lang="en-US" sz="3200" i="1" dirty="0"/>
              <a:t>de novo </a:t>
            </a:r>
            <a:r>
              <a:rPr lang="en-US" sz="3200" dirty="0"/>
              <a:t>assembly</a:t>
            </a:r>
            <a:br>
              <a:rPr lang="en-US" sz="3200" dirty="0"/>
            </a:br>
            <a:r>
              <a:rPr lang="en-US" sz="3200" dirty="0"/>
              <a:t>(Phased assembly using </a:t>
            </a:r>
            <a:r>
              <a:rPr lang="en-US" sz="3200" dirty="0" err="1"/>
              <a:t>hifiasm</a:t>
            </a:r>
            <a:r>
              <a:rPr lang="en-US" sz="3200" dirty="0"/>
              <a:t>)</a:t>
            </a:r>
          </a:p>
        </p:txBody>
      </p:sp>
      <p:sp>
        <p:nvSpPr>
          <p:cNvPr id="4" name="Slide Number Placeholder 3">
            <a:extLst>
              <a:ext uri="{FF2B5EF4-FFF2-40B4-BE49-F238E27FC236}">
                <a16:creationId xmlns:a16="http://schemas.microsoft.com/office/drawing/2014/main" id="{C36A830C-A09B-4147-A989-CD5D1085BC6D}"/>
              </a:ext>
            </a:extLst>
          </p:cNvPr>
          <p:cNvSpPr>
            <a:spLocks noGrp="1"/>
          </p:cNvSpPr>
          <p:nvPr>
            <p:ph type="sldNum" sz="quarter" idx="12"/>
          </p:nvPr>
        </p:nvSpPr>
        <p:spPr/>
        <p:txBody>
          <a:bodyPr/>
          <a:lstStyle/>
          <a:p>
            <a:fld id="{9DA039C4-C5F2-1743-BB7A-5D831266C61E}" type="slidenum">
              <a:rPr lang="en-US" smtClean="0"/>
              <a:t>49</a:t>
            </a:fld>
            <a:endParaRPr lang="en-US"/>
          </a:p>
        </p:txBody>
      </p:sp>
      <p:pic>
        <p:nvPicPr>
          <p:cNvPr id="8" name="Picture 7" descr="Diagram&#10;&#10;Description automatically generated">
            <a:extLst>
              <a:ext uri="{FF2B5EF4-FFF2-40B4-BE49-F238E27FC236}">
                <a16:creationId xmlns:a16="http://schemas.microsoft.com/office/drawing/2014/main" id="{2D90943A-2A5C-064F-9F49-2309D587CAD2}"/>
              </a:ext>
            </a:extLst>
          </p:cNvPr>
          <p:cNvPicPr>
            <a:picLocks noChangeAspect="1"/>
          </p:cNvPicPr>
          <p:nvPr/>
        </p:nvPicPr>
        <p:blipFill>
          <a:blip r:embed="rId2"/>
          <a:stretch>
            <a:fillRect/>
          </a:stretch>
        </p:blipFill>
        <p:spPr>
          <a:xfrm>
            <a:off x="1812787" y="1185475"/>
            <a:ext cx="5780709" cy="5241830"/>
          </a:xfrm>
          <a:prstGeom prst="rect">
            <a:avLst/>
          </a:prstGeom>
        </p:spPr>
      </p:pic>
      <p:sp>
        <p:nvSpPr>
          <p:cNvPr id="9" name="TextBox 8">
            <a:extLst>
              <a:ext uri="{FF2B5EF4-FFF2-40B4-BE49-F238E27FC236}">
                <a16:creationId xmlns:a16="http://schemas.microsoft.com/office/drawing/2014/main" id="{18D94F25-2ED1-B846-963D-987F5718AF4B}"/>
              </a:ext>
            </a:extLst>
          </p:cNvPr>
          <p:cNvSpPr txBox="1"/>
          <p:nvPr/>
        </p:nvSpPr>
        <p:spPr>
          <a:xfrm>
            <a:off x="384314" y="6414053"/>
            <a:ext cx="4885120" cy="369332"/>
          </a:xfrm>
          <a:prstGeom prst="rect">
            <a:avLst/>
          </a:prstGeom>
          <a:noFill/>
        </p:spPr>
        <p:txBody>
          <a:bodyPr wrap="none" rtlCol="0">
            <a:spAutoFit/>
          </a:bodyPr>
          <a:lstStyle/>
          <a:p>
            <a:r>
              <a:rPr lang="en-US" dirty="0"/>
              <a:t>Cheng et al., Nature Methods, 18, 170–175 (2021)</a:t>
            </a:r>
          </a:p>
        </p:txBody>
      </p:sp>
    </p:spTree>
    <p:extLst>
      <p:ext uri="{BB962C8B-B14F-4D97-AF65-F5344CB8AC3E}">
        <p14:creationId xmlns:p14="http://schemas.microsoft.com/office/powerpoint/2010/main" val="39663816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457155" y="121221"/>
            <a:ext cx="8229600" cy="603254"/>
          </a:xfrm>
        </p:spPr>
        <p:txBody>
          <a:bodyPr/>
          <a:lstStyle/>
          <a:p>
            <a:r>
              <a:rPr lang="en-US" dirty="0"/>
              <a:t>Genome assembly</a:t>
            </a:r>
          </a:p>
        </p:txBody>
      </p:sp>
      <p:grpSp>
        <p:nvGrpSpPr>
          <p:cNvPr id="3" name="Group 2"/>
          <p:cNvGrpSpPr/>
          <p:nvPr/>
        </p:nvGrpSpPr>
        <p:grpSpPr>
          <a:xfrm>
            <a:off x="2646761" y="962516"/>
            <a:ext cx="5562178" cy="1971845"/>
            <a:chOff x="906919" y="4058819"/>
            <a:chExt cx="5562178" cy="1971845"/>
          </a:xfrm>
        </p:grpSpPr>
        <p:cxnSp>
          <p:nvCxnSpPr>
            <p:cNvPr id="4" name="Straight Connector 3"/>
            <p:cNvCxnSpPr/>
            <p:nvPr/>
          </p:nvCxnSpPr>
          <p:spPr>
            <a:xfrm>
              <a:off x="978291" y="429403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 name="Straight Connector 4"/>
            <p:cNvCxnSpPr/>
            <p:nvPr/>
          </p:nvCxnSpPr>
          <p:spPr>
            <a:xfrm>
              <a:off x="1130741" y="4678599"/>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p:nvCxnSpPr>
          <p:spPr>
            <a:xfrm>
              <a:off x="1364038" y="4550751"/>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a:off x="978291" y="441132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906919" y="455274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1266058" y="4191758"/>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1675191" y="429403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1908488" y="4191758"/>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1522741" y="4069379"/>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1370291" y="440076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1026508" y="491963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a:off x="1973788" y="479669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1588041" y="467431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a:off x="1797062" y="4531459"/>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1911305" y="4398310"/>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1980041" y="466375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1364269" y="501482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a:off x="1597566" y="491254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1211819" y="4790168"/>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1603819" y="4779608"/>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a:off x="2436074" y="4189764"/>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a:off x="2588524" y="454875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a:off x="2821821" y="4429432"/>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a:off x="2436074" y="430705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a:off x="2364702" y="443142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a:off x="2227608" y="407268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a:off x="3132974" y="4189764"/>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a:off x="2750449" y="4109832"/>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a:xfrm>
              <a:off x="2028849" y="5027844"/>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a:off x="2828074" y="429649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p:nvCxnSpPr>
          <p:spPr>
            <a:xfrm>
              <a:off x="2484291" y="4815360"/>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a:off x="3216638" y="4924724"/>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a:off x="3045824" y="4544475"/>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a:off x="3198274" y="441132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p:nvCxnSpPr>
          <p:spPr>
            <a:xfrm>
              <a:off x="2216205" y="457509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p:nvCxnSpPr>
          <p:spPr>
            <a:xfrm>
              <a:off x="2216205" y="491963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p:nvCxnSpPr>
          <p:spPr>
            <a:xfrm>
              <a:off x="2822052" y="491055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3055349" y="4808274"/>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p:nvCxnSpPr>
          <p:spPr>
            <a:xfrm>
              <a:off x="2669602" y="4685895"/>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p:nvCxnSpPr>
          <p:spPr>
            <a:xfrm>
              <a:off x="3061602" y="4675335"/>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1145898" y="5352490"/>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5" name="Straight Connector 44"/>
            <p:cNvCxnSpPr/>
            <p:nvPr/>
          </p:nvCxnSpPr>
          <p:spPr>
            <a:xfrm>
              <a:off x="1298348" y="569443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p:nvCxnSpPr>
          <p:spPr>
            <a:xfrm>
              <a:off x="1531645" y="5592158"/>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7" name="Straight Connector 46"/>
            <p:cNvCxnSpPr/>
            <p:nvPr/>
          </p:nvCxnSpPr>
          <p:spPr>
            <a:xfrm>
              <a:off x="1145898" y="5469779"/>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p:nvCxnSpPr>
          <p:spPr>
            <a:xfrm>
              <a:off x="1074526" y="559415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p:nvCxnSpPr>
          <p:spPr>
            <a:xfrm>
              <a:off x="1433665" y="5250211"/>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0" name="Straight Connector 49"/>
            <p:cNvCxnSpPr/>
            <p:nvPr/>
          </p:nvCxnSpPr>
          <p:spPr>
            <a:xfrm>
              <a:off x="1842798" y="5352490"/>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a:xfrm>
              <a:off x="2076095" y="5250211"/>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p:nvCxnSpPr>
          <p:spPr>
            <a:xfrm>
              <a:off x="1690348" y="5127832"/>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3" name="Straight Connector 52"/>
            <p:cNvCxnSpPr/>
            <p:nvPr/>
          </p:nvCxnSpPr>
          <p:spPr>
            <a:xfrm>
              <a:off x="1537898" y="5459219"/>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4" name="Straight Connector 53"/>
            <p:cNvCxnSpPr/>
            <p:nvPr/>
          </p:nvCxnSpPr>
          <p:spPr>
            <a:xfrm>
              <a:off x="1194115" y="5935471"/>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p:nvCxnSpPr>
          <p:spPr>
            <a:xfrm>
              <a:off x="2141395" y="5812534"/>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6" name="Straight Connector 55"/>
            <p:cNvCxnSpPr/>
            <p:nvPr/>
          </p:nvCxnSpPr>
          <p:spPr>
            <a:xfrm>
              <a:off x="1755648" y="5690155"/>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7" name="Straight Connector 56"/>
            <p:cNvCxnSpPr/>
            <p:nvPr/>
          </p:nvCxnSpPr>
          <p:spPr>
            <a:xfrm>
              <a:off x="1964669" y="557286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8" name="Straight Connector 57"/>
            <p:cNvCxnSpPr/>
            <p:nvPr/>
          </p:nvCxnSpPr>
          <p:spPr>
            <a:xfrm>
              <a:off x="2078912" y="545676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a:off x="2147648" y="5679595"/>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0" name="Straight Connector 59"/>
            <p:cNvCxnSpPr/>
            <p:nvPr/>
          </p:nvCxnSpPr>
          <p:spPr>
            <a:xfrm>
              <a:off x="1531876" y="6030664"/>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1" name="Straight Connector 60"/>
            <p:cNvCxnSpPr/>
            <p:nvPr/>
          </p:nvCxnSpPr>
          <p:spPr>
            <a:xfrm>
              <a:off x="1765173" y="5928385"/>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2" name="Straight Connector 61"/>
            <p:cNvCxnSpPr/>
            <p:nvPr/>
          </p:nvCxnSpPr>
          <p:spPr>
            <a:xfrm>
              <a:off x="1379426" y="580600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3" name="Straight Connector 62"/>
            <p:cNvCxnSpPr/>
            <p:nvPr/>
          </p:nvCxnSpPr>
          <p:spPr>
            <a:xfrm>
              <a:off x="1771426" y="579544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4" name="Straight Connector 63"/>
            <p:cNvCxnSpPr/>
            <p:nvPr/>
          </p:nvCxnSpPr>
          <p:spPr>
            <a:xfrm>
              <a:off x="2603681" y="524821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5" name="Straight Connector 64"/>
            <p:cNvCxnSpPr/>
            <p:nvPr/>
          </p:nvCxnSpPr>
          <p:spPr>
            <a:xfrm>
              <a:off x="2756131" y="5590164"/>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6" name="Straight Connector 65"/>
            <p:cNvCxnSpPr/>
            <p:nvPr/>
          </p:nvCxnSpPr>
          <p:spPr>
            <a:xfrm>
              <a:off x="2989428" y="5487885"/>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7" name="Straight Connector 66"/>
            <p:cNvCxnSpPr/>
            <p:nvPr/>
          </p:nvCxnSpPr>
          <p:spPr>
            <a:xfrm>
              <a:off x="2603681" y="536550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8" name="Straight Connector 67"/>
            <p:cNvCxnSpPr/>
            <p:nvPr/>
          </p:nvCxnSpPr>
          <p:spPr>
            <a:xfrm>
              <a:off x="2532309" y="5489880"/>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9" name="Straight Connector 68"/>
            <p:cNvCxnSpPr/>
            <p:nvPr/>
          </p:nvCxnSpPr>
          <p:spPr>
            <a:xfrm>
              <a:off x="2395215" y="5131139"/>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70" name="Straight Connector 69"/>
            <p:cNvCxnSpPr/>
            <p:nvPr/>
          </p:nvCxnSpPr>
          <p:spPr>
            <a:xfrm>
              <a:off x="3300581" y="524821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71" name="Straight Connector 70"/>
            <p:cNvCxnSpPr/>
            <p:nvPr/>
          </p:nvCxnSpPr>
          <p:spPr>
            <a:xfrm>
              <a:off x="2918056" y="5168285"/>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72" name="Straight Connector 71"/>
            <p:cNvCxnSpPr/>
            <p:nvPr/>
          </p:nvCxnSpPr>
          <p:spPr>
            <a:xfrm>
              <a:off x="2651898" y="5008760"/>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73" name="Straight Connector 72"/>
            <p:cNvCxnSpPr/>
            <p:nvPr/>
          </p:nvCxnSpPr>
          <p:spPr>
            <a:xfrm>
              <a:off x="2995681" y="535494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74" name="Straight Connector 73"/>
            <p:cNvCxnSpPr/>
            <p:nvPr/>
          </p:nvCxnSpPr>
          <p:spPr>
            <a:xfrm>
              <a:off x="2651898" y="5831198"/>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75" name="Straight Connector 74"/>
            <p:cNvCxnSpPr/>
            <p:nvPr/>
          </p:nvCxnSpPr>
          <p:spPr>
            <a:xfrm>
              <a:off x="3384245" y="5940562"/>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76" name="Straight Connector 75"/>
            <p:cNvCxnSpPr/>
            <p:nvPr/>
          </p:nvCxnSpPr>
          <p:spPr>
            <a:xfrm>
              <a:off x="3213431" y="5585882"/>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77" name="Straight Connector 76"/>
            <p:cNvCxnSpPr/>
            <p:nvPr/>
          </p:nvCxnSpPr>
          <p:spPr>
            <a:xfrm>
              <a:off x="3365881" y="5469779"/>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78" name="Straight Connector 77"/>
            <p:cNvCxnSpPr/>
            <p:nvPr/>
          </p:nvCxnSpPr>
          <p:spPr>
            <a:xfrm>
              <a:off x="2383812" y="5616500"/>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79" name="Straight Connector 78"/>
            <p:cNvCxnSpPr/>
            <p:nvPr/>
          </p:nvCxnSpPr>
          <p:spPr>
            <a:xfrm>
              <a:off x="2383812" y="5935471"/>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80" name="Straight Connector 79"/>
            <p:cNvCxnSpPr/>
            <p:nvPr/>
          </p:nvCxnSpPr>
          <p:spPr>
            <a:xfrm>
              <a:off x="2989659" y="5926391"/>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81" name="Straight Connector 80"/>
            <p:cNvCxnSpPr/>
            <p:nvPr/>
          </p:nvCxnSpPr>
          <p:spPr>
            <a:xfrm>
              <a:off x="3222956" y="5824112"/>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82" name="Straight Connector 81"/>
            <p:cNvCxnSpPr/>
            <p:nvPr/>
          </p:nvCxnSpPr>
          <p:spPr>
            <a:xfrm>
              <a:off x="2837209" y="570173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83" name="Straight Connector 82"/>
            <p:cNvCxnSpPr/>
            <p:nvPr/>
          </p:nvCxnSpPr>
          <p:spPr>
            <a:xfrm>
              <a:off x="3229209" y="569117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84" name="Straight Connector 83"/>
            <p:cNvCxnSpPr/>
            <p:nvPr/>
          </p:nvCxnSpPr>
          <p:spPr>
            <a:xfrm>
              <a:off x="1148736" y="5127832"/>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85" name="Straight Connector 84"/>
            <p:cNvCxnSpPr/>
            <p:nvPr/>
          </p:nvCxnSpPr>
          <p:spPr>
            <a:xfrm>
              <a:off x="3758243" y="428347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86" name="Straight Connector 85"/>
            <p:cNvCxnSpPr/>
            <p:nvPr/>
          </p:nvCxnSpPr>
          <p:spPr>
            <a:xfrm>
              <a:off x="3910693" y="4668039"/>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87" name="Straight Connector 86"/>
            <p:cNvCxnSpPr/>
            <p:nvPr/>
          </p:nvCxnSpPr>
          <p:spPr>
            <a:xfrm>
              <a:off x="4143990" y="4540191"/>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88" name="Straight Connector 87"/>
            <p:cNvCxnSpPr/>
            <p:nvPr/>
          </p:nvCxnSpPr>
          <p:spPr>
            <a:xfrm>
              <a:off x="3758243" y="440076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89" name="Straight Connector 88"/>
            <p:cNvCxnSpPr/>
            <p:nvPr/>
          </p:nvCxnSpPr>
          <p:spPr>
            <a:xfrm>
              <a:off x="3686871" y="454218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90" name="Straight Connector 89"/>
            <p:cNvCxnSpPr/>
            <p:nvPr/>
          </p:nvCxnSpPr>
          <p:spPr>
            <a:xfrm>
              <a:off x="4046010" y="4181198"/>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91" name="Straight Connector 90"/>
            <p:cNvCxnSpPr/>
            <p:nvPr/>
          </p:nvCxnSpPr>
          <p:spPr>
            <a:xfrm>
              <a:off x="4455143" y="428347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92" name="Straight Connector 91"/>
            <p:cNvCxnSpPr/>
            <p:nvPr/>
          </p:nvCxnSpPr>
          <p:spPr>
            <a:xfrm>
              <a:off x="4688440" y="4181198"/>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93" name="Straight Connector 92"/>
            <p:cNvCxnSpPr/>
            <p:nvPr/>
          </p:nvCxnSpPr>
          <p:spPr>
            <a:xfrm>
              <a:off x="4302693" y="4058819"/>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94" name="Straight Connector 93"/>
            <p:cNvCxnSpPr/>
            <p:nvPr/>
          </p:nvCxnSpPr>
          <p:spPr>
            <a:xfrm>
              <a:off x="4150243" y="439020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95" name="Straight Connector 94"/>
            <p:cNvCxnSpPr/>
            <p:nvPr/>
          </p:nvCxnSpPr>
          <p:spPr>
            <a:xfrm>
              <a:off x="3806460" y="490907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96" name="Straight Connector 95"/>
            <p:cNvCxnSpPr/>
            <p:nvPr/>
          </p:nvCxnSpPr>
          <p:spPr>
            <a:xfrm>
              <a:off x="4753740" y="478613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97" name="Straight Connector 96"/>
            <p:cNvCxnSpPr/>
            <p:nvPr/>
          </p:nvCxnSpPr>
          <p:spPr>
            <a:xfrm>
              <a:off x="4367993" y="466375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98" name="Straight Connector 97"/>
            <p:cNvCxnSpPr/>
            <p:nvPr/>
          </p:nvCxnSpPr>
          <p:spPr>
            <a:xfrm>
              <a:off x="4577014" y="4520899"/>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99" name="Straight Connector 98"/>
            <p:cNvCxnSpPr/>
            <p:nvPr/>
          </p:nvCxnSpPr>
          <p:spPr>
            <a:xfrm>
              <a:off x="4691257" y="4387750"/>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00" name="Straight Connector 99"/>
            <p:cNvCxnSpPr/>
            <p:nvPr/>
          </p:nvCxnSpPr>
          <p:spPr>
            <a:xfrm>
              <a:off x="4759993" y="465319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01" name="Straight Connector 100"/>
            <p:cNvCxnSpPr/>
            <p:nvPr/>
          </p:nvCxnSpPr>
          <p:spPr>
            <a:xfrm>
              <a:off x="4144221" y="500426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02" name="Straight Connector 101"/>
            <p:cNvCxnSpPr/>
            <p:nvPr/>
          </p:nvCxnSpPr>
          <p:spPr>
            <a:xfrm>
              <a:off x="4377518" y="490198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03" name="Straight Connector 102"/>
            <p:cNvCxnSpPr/>
            <p:nvPr/>
          </p:nvCxnSpPr>
          <p:spPr>
            <a:xfrm>
              <a:off x="3991771" y="4779608"/>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04" name="Straight Connector 103"/>
            <p:cNvCxnSpPr/>
            <p:nvPr/>
          </p:nvCxnSpPr>
          <p:spPr>
            <a:xfrm>
              <a:off x="3536695" y="5027844"/>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05" name="Straight Connector 104"/>
            <p:cNvCxnSpPr/>
            <p:nvPr/>
          </p:nvCxnSpPr>
          <p:spPr>
            <a:xfrm>
              <a:off x="5216026" y="4179204"/>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06" name="Straight Connector 105"/>
            <p:cNvCxnSpPr/>
            <p:nvPr/>
          </p:nvCxnSpPr>
          <p:spPr>
            <a:xfrm>
              <a:off x="5368476" y="453819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07" name="Straight Connector 106"/>
            <p:cNvCxnSpPr/>
            <p:nvPr/>
          </p:nvCxnSpPr>
          <p:spPr>
            <a:xfrm>
              <a:off x="5601773" y="4418872"/>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08" name="Straight Connector 107"/>
            <p:cNvCxnSpPr/>
            <p:nvPr/>
          </p:nvCxnSpPr>
          <p:spPr>
            <a:xfrm>
              <a:off x="3702028" y="523765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09" name="Straight Connector 108"/>
            <p:cNvCxnSpPr/>
            <p:nvPr/>
          </p:nvCxnSpPr>
          <p:spPr>
            <a:xfrm>
              <a:off x="5144654" y="442086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10" name="Straight Connector 109"/>
            <p:cNvCxnSpPr/>
            <p:nvPr/>
          </p:nvCxnSpPr>
          <p:spPr>
            <a:xfrm>
              <a:off x="5007560" y="406212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11" name="Straight Connector 110"/>
            <p:cNvCxnSpPr/>
            <p:nvPr/>
          </p:nvCxnSpPr>
          <p:spPr>
            <a:xfrm>
              <a:off x="5912926" y="4179204"/>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12" name="Straight Connector 111"/>
            <p:cNvCxnSpPr/>
            <p:nvPr/>
          </p:nvCxnSpPr>
          <p:spPr>
            <a:xfrm>
              <a:off x="5530401" y="4099272"/>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p:cNvCxnSpPr/>
            <p:nvPr/>
          </p:nvCxnSpPr>
          <p:spPr>
            <a:xfrm>
              <a:off x="4808801" y="5017284"/>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p:cNvCxnSpPr/>
            <p:nvPr/>
          </p:nvCxnSpPr>
          <p:spPr>
            <a:xfrm>
              <a:off x="5608026" y="428593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p:cNvCxnSpPr/>
            <p:nvPr/>
          </p:nvCxnSpPr>
          <p:spPr>
            <a:xfrm>
              <a:off x="5264243" y="4804800"/>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16" name="Straight Connector 115"/>
            <p:cNvCxnSpPr/>
            <p:nvPr/>
          </p:nvCxnSpPr>
          <p:spPr>
            <a:xfrm>
              <a:off x="5996590" y="4914164"/>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p:cNvCxnSpPr/>
            <p:nvPr/>
          </p:nvCxnSpPr>
          <p:spPr>
            <a:xfrm>
              <a:off x="5825776" y="4533915"/>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18" name="Straight Connector 117"/>
            <p:cNvCxnSpPr/>
            <p:nvPr/>
          </p:nvCxnSpPr>
          <p:spPr>
            <a:xfrm>
              <a:off x="5978226" y="440076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19" name="Straight Connector 118"/>
            <p:cNvCxnSpPr/>
            <p:nvPr/>
          </p:nvCxnSpPr>
          <p:spPr>
            <a:xfrm>
              <a:off x="4996157" y="456453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p:cNvCxnSpPr/>
            <p:nvPr/>
          </p:nvCxnSpPr>
          <p:spPr>
            <a:xfrm>
              <a:off x="4996157" y="490907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p:cNvCxnSpPr/>
            <p:nvPr/>
          </p:nvCxnSpPr>
          <p:spPr>
            <a:xfrm>
              <a:off x="5602004" y="489999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22" name="Straight Connector 121"/>
            <p:cNvCxnSpPr/>
            <p:nvPr/>
          </p:nvCxnSpPr>
          <p:spPr>
            <a:xfrm>
              <a:off x="5835301" y="4797714"/>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p:cNvCxnSpPr/>
            <p:nvPr/>
          </p:nvCxnSpPr>
          <p:spPr>
            <a:xfrm>
              <a:off x="5449554" y="4675335"/>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24" name="Straight Connector 123"/>
            <p:cNvCxnSpPr/>
            <p:nvPr/>
          </p:nvCxnSpPr>
          <p:spPr>
            <a:xfrm>
              <a:off x="5841554" y="4664775"/>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25" name="Straight Connector 124"/>
            <p:cNvCxnSpPr/>
            <p:nvPr/>
          </p:nvCxnSpPr>
          <p:spPr>
            <a:xfrm>
              <a:off x="3925850" y="5341930"/>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26" name="Straight Connector 125"/>
            <p:cNvCxnSpPr/>
            <p:nvPr/>
          </p:nvCxnSpPr>
          <p:spPr>
            <a:xfrm>
              <a:off x="4078300" y="568387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27" name="Straight Connector 126"/>
            <p:cNvCxnSpPr/>
            <p:nvPr/>
          </p:nvCxnSpPr>
          <p:spPr>
            <a:xfrm>
              <a:off x="4311597" y="5581598"/>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28" name="Straight Connector 127"/>
            <p:cNvCxnSpPr/>
            <p:nvPr/>
          </p:nvCxnSpPr>
          <p:spPr>
            <a:xfrm>
              <a:off x="3925850" y="5459219"/>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29" name="Straight Connector 128"/>
            <p:cNvCxnSpPr/>
            <p:nvPr/>
          </p:nvCxnSpPr>
          <p:spPr>
            <a:xfrm>
              <a:off x="3854478" y="558359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30" name="Straight Connector 129"/>
            <p:cNvCxnSpPr/>
            <p:nvPr/>
          </p:nvCxnSpPr>
          <p:spPr>
            <a:xfrm>
              <a:off x="4213617" y="5239651"/>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31" name="Straight Connector 130"/>
            <p:cNvCxnSpPr/>
            <p:nvPr/>
          </p:nvCxnSpPr>
          <p:spPr>
            <a:xfrm>
              <a:off x="4622750" y="5341930"/>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32" name="Straight Connector 131"/>
            <p:cNvCxnSpPr/>
            <p:nvPr/>
          </p:nvCxnSpPr>
          <p:spPr>
            <a:xfrm>
              <a:off x="4856047" y="5239651"/>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33" name="Straight Connector 132"/>
            <p:cNvCxnSpPr/>
            <p:nvPr/>
          </p:nvCxnSpPr>
          <p:spPr>
            <a:xfrm>
              <a:off x="4470300" y="5117272"/>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34" name="Straight Connector 133"/>
            <p:cNvCxnSpPr/>
            <p:nvPr/>
          </p:nvCxnSpPr>
          <p:spPr>
            <a:xfrm>
              <a:off x="4317850" y="5448659"/>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35" name="Straight Connector 134"/>
            <p:cNvCxnSpPr/>
            <p:nvPr/>
          </p:nvCxnSpPr>
          <p:spPr>
            <a:xfrm>
              <a:off x="3974067" y="5924911"/>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36" name="Straight Connector 135"/>
            <p:cNvCxnSpPr/>
            <p:nvPr/>
          </p:nvCxnSpPr>
          <p:spPr>
            <a:xfrm>
              <a:off x="4921347" y="5801974"/>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37" name="Straight Connector 136"/>
            <p:cNvCxnSpPr/>
            <p:nvPr/>
          </p:nvCxnSpPr>
          <p:spPr>
            <a:xfrm>
              <a:off x="4535600" y="5679595"/>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38" name="Straight Connector 137"/>
            <p:cNvCxnSpPr/>
            <p:nvPr/>
          </p:nvCxnSpPr>
          <p:spPr>
            <a:xfrm>
              <a:off x="4744621" y="556230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39" name="Straight Connector 138"/>
            <p:cNvCxnSpPr/>
            <p:nvPr/>
          </p:nvCxnSpPr>
          <p:spPr>
            <a:xfrm>
              <a:off x="4858864" y="544620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40" name="Straight Connector 139"/>
            <p:cNvCxnSpPr/>
            <p:nvPr/>
          </p:nvCxnSpPr>
          <p:spPr>
            <a:xfrm>
              <a:off x="4927600" y="5669035"/>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41" name="Straight Connector 140"/>
            <p:cNvCxnSpPr/>
            <p:nvPr/>
          </p:nvCxnSpPr>
          <p:spPr>
            <a:xfrm>
              <a:off x="4311828" y="6020104"/>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42" name="Straight Connector 141"/>
            <p:cNvCxnSpPr/>
            <p:nvPr/>
          </p:nvCxnSpPr>
          <p:spPr>
            <a:xfrm>
              <a:off x="4545125" y="5917825"/>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p:cNvCxnSpPr/>
            <p:nvPr/>
          </p:nvCxnSpPr>
          <p:spPr>
            <a:xfrm>
              <a:off x="4159378" y="579544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p:cNvCxnSpPr/>
            <p:nvPr/>
          </p:nvCxnSpPr>
          <p:spPr>
            <a:xfrm>
              <a:off x="4551378" y="578488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45" name="Straight Connector 144"/>
            <p:cNvCxnSpPr/>
            <p:nvPr/>
          </p:nvCxnSpPr>
          <p:spPr>
            <a:xfrm>
              <a:off x="5383633" y="523765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46" name="Straight Connector 145"/>
            <p:cNvCxnSpPr/>
            <p:nvPr/>
          </p:nvCxnSpPr>
          <p:spPr>
            <a:xfrm>
              <a:off x="3670781" y="570173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47" name="Straight Connector 146"/>
            <p:cNvCxnSpPr/>
            <p:nvPr/>
          </p:nvCxnSpPr>
          <p:spPr>
            <a:xfrm>
              <a:off x="5769380" y="5477325"/>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48" name="Straight Connector 147"/>
            <p:cNvCxnSpPr/>
            <p:nvPr/>
          </p:nvCxnSpPr>
          <p:spPr>
            <a:xfrm>
              <a:off x="5383633" y="535494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49" name="Straight Connector 148"/>
            <p:cNvCxnSpPr/>
            <p:nvPr/>
          </p:nvCxnSpPr>
          <p:spPr>
            <a:xfrm>
              <a:off x="5312261" y="5479320"/>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50" name="Straight Connector 149"/>
            <p:cNvCxnSpPr/>
            <p:nvPr/>
          </p:nvCxnSpPr>
          <p:spPr>
            <a:xfrm>
              <a:off x="5175167" y="5120579"/>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51" name="Straight Connector 150"/>
            <p:cNvCxnSpPr/>
            <p:nvPr/>
          </p:nvCxnSpPr>
          <p:spPr>
            <a:xfrm>
              <a:off x="6080533" y="523765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52" name="Straight Connector 151"/>
            <p:cNvCxnSpPr/>
            <p:nvPr/>
          </p:nvCxnSpPr>
          <p:spPr>
            <a:xfrm>
              <a:off x="5698008" y="5157725"/>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53" name="Straight Connector 152"/>
            <p:cNvCxnSpPr/>
            <p:nvPr/>
          </p:nvCxnSpPr>
          <p:spPr>
            <a:xfrm>
              <a:off x="5431850" y="4998200"/>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54" name="Straight Connector 153"/>
            <p:cNvCxnSpPr/>
            <p:nvPr/>
          </p:nvCxnSpPr>
          <p:spPr>
            <a:xfrm>
              <a:off x="5775633" y="534438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55" name="Straight Connector 154"/>
            <p:cNvCxnSpPr/>
            <p:nvPr/>
          </p:nvCxnSpPr>
          <p:spPr>
            <a:xfrm>
              <a:off x="5431850" y="5820638"/>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56" name="Straight Connector 155"/>
            <p:cNvCxnSpPr/>
            <p:nvPr/>
          </p:nvCxnSpPr>
          <p:spPr>
            <a:xfrm>
              <a:off x="6164197" y="5930002"/>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57" name="Straight Connector 156"/>
            <p:cNvCxnSpPr/>
            <p:nvPr/>
          </p:nvCxnSpPr>
          <p:spPr>
            <a:xfrm>
              <a:off x="5993383" y="5575322"/>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58" name="Straight Connector 157"/>
            <p:cNvCxnSpPr/>
            <p:nvPr/>
          </p:nvCxnSpPr>
          <p:spPr>
            <a:xfrm>
              <a:off x="6145833" y="5459219"/>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59" name="Straight Connector 158"/>
            <p:cNvCxnSpPr/>
            <p:nvPr/>
          </p:nvCxnSpPr>
          <p:spPr>
            <a:xfrm>
              <a:off x="5163764" y="5605940"/>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60" name="Straight Connector 159"/>
            <p:cNvCxnSpPr/>
            <p:nvPr/>
          </p:nvCxnSpPr>
          <p:spPr>
            <a:xfrm>
              <a:off x="5163764" y="5924911"/>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61" name="Straight Connector 160"/>
            <p:cNvCxnSpPr/>
            <p:nvPr/>
          </p:nvCxnSpPr>
          <p:spPr>
            <a:xfrm>
              <a:off x="5769611" y="5915831"/>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62" name="Straight Connector 161"/>
            <p:cNvCxnSpPr/>
            <p:nvPr/>
          </p:nvCxnSpPr>
          <p:spPr>
            <a:xfrm>
              <a:off x="6002908" y="5813552"/>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63" name="Straight Connector 162"/>
            <p:cNvCxnSpPr/>
            <p:nvPr/>
          </p:nvCxnSpPr>
          <p:spPr>
            <a:xfrm>
              <a:off x="5617161" y="569117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64" name="Straight Connector 163"/>
            <p:cNvCxnSpPr/>
            <p:nvPr/>
          </p:nvCxnSpPr>
          <p:spPr>
            <a:xfrm>
              <a:off x="6009161" y="568061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65" name="Straight Connector 164"/>
            <p:cNvCxnSpPr/>
            <p:nvPr/>
          </p:nvCxnSpPr>
          <p:spPr>
            <a:xfrm>
              <a:off x="3928688" y="5117272"/>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66" name="Straight Connector 165"/>
            <p:cNvCxnSpPr/>
            <p:nvPr/>
          </p:nvCxnSpPr>
          <p:spPr>
            <a:xfrm>
              <a:off x="3458466" y="470044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167" name="Group 166"/>
          <p:cNvGrpSpPr/>
          <p:nvPr/>
        </p:nvGrpSpPr>
        <p:grpSpPr>
          <a:xfrm>
            <a:off x="2294705" y="1161982"/>
            <a:ext cx="5562178" cy="1971845"/>
            <a:chOff x="906919" y="4058819"/>
            <a:chExt cx="5562178" cy="1971845"/>
          </a:xfrm>
        </p:grpSpPr>
        <p:cxnSp>
          <p:nvCxnSpPr>
            <p:cNvPr id="168" name="Straight Connector 167"/>
            <p:cNvCxnSpPr/>
            <p:nvPr/>
          </p:nvCxnSpPr>
          <p:spPr>
            <a:xfrm>
              <a:off x="978291" y="429403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69" name="Straight Connector 168"/>
            <p:cNvCxnSpPr/>
            <p:nvPr/>
          </p:nvCxnSpPr>
          <p:spPr>
            <a:xfrm>
              <a:off x="1130741" y="4678599"/>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0" name="Straight Connector 169"/>
            <p:cNvCxnSpPr/>
            <p:nvPr/>
          </p:nvCxnSpPr>
          <p:spPr>
            <a:xfrm>
              <a:off x="1364038" y="4550751"/>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1" name="Straight Connector 170"/>
            <p:cNvCxnSpPr/>
            <p:nvPr/>
          </p:nvCxnSpPr>
          <p:spPr>
            <a:xfrm>
              <a:off x="978291" y="441132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2" name="Straight Connector 171"/>
            <p:cNvCxnSpPr/>
            <p:nvPr/>
          </p:nvCxnSpPr>
          <p:spPr>
            <a:xfrm>
              <a:off x="906919" y="455274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3" name="Straight Connector 172"/>
            <p:cNvCxnSpPr/>
            <p:nvPr/>
          </p:nvCxnSpPr>
          <p:spPr>
            <a:xfrm>
              <a:off x="1266058" y="4191758"/>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4" name="Straight Connector 173"/>
            <p:cNvCxnSpPr/>
            <p:nvPr/>
          </p:nvCxnSpPr>
          <p:spPr>
            <a:xfrm>
              <a:off x="1675191" y="429403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5" name="Straight Connector 174"/>
            <p:cNvCxnSpPr/>
            <p:nvPr/>
          </p:nvCxnSpPr>
          <p:spPr>
            <a:xfrm>
              <a:off x="1908488" y="4191758"/>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6" name="Straight Connector 175"/>
            <p:cNvCxnSpPr/>
            <p:nvPr/>
          </p:nvCxnSpPr>
          <p:spPr>
            <a:xfrm>
              <a:off x="1522741" y="4069379"/>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7" name="Straight Connector 176"/>
            <p:cNvCxnSpPr/>
            <p:nvPr/>
          </p:nvCxnSpPr>
          <p:spPr>
            <a:xfrm>
              <a:off x="1370291" y="440076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8" name="Straight Connector 177"/>
            <p:cNvCxnSpPr/>
            <p:nvPr/>
          </p:nvCxnSpPr>
          <p:spPr>
            <a:xfrm>
              <a:off x="1026508" y="491963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9" name="Straight Connector 178"/>
            <p:cNvCxnSpPr/>
            <p:nvPr/>
          </p:nvCxnSpPr>
          <p:spPr>
            <a:xfrm>
              <a:off x="1973788" y="479669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0" name="Straight Connector 179"/>
            <p:cNvCxnSpPr/>
            <p:nvPr/>
          </p:nvCxnSpPr>
          <p:spPr>
            <a:xfrm>
              <a:off x="1588041" y="467431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1" name="Straight Connector 180"/>
            <p:cNvCxnSpPr/>
            <p:nvPr/>
          </p:nvCxnSpPr>
          <p:spPr>
            <a:xfrm>
              <a:off x="1797062" y="4531459"/>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2" name="Straight Connector 181"/>
            <p:cNvCxnSpPr/>
            <p:nvPr/>
          </p:nvCxnSpPr>
          <p:spPr>
            <a:xfrm>
              <a:off x="1911305" y="4398310"/>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3" name="Straight Connector 182"/>
            <p:cNvCxnSpPr/>
            <p:nvPr/>
          </p:nvCxnSpPr>
          <p:spPr>
            <a:xfrm>
              <a:off x="1980041" y="466375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4" name="Straight Connector 183"/>
            <p:cNvCxnSpPr/>
            <p:nvPr/>
          </p:nvCxnSpPr>
          <p:spPr>
            <a:xfrm>
              <a:off x="1364269" y="501482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5" name="Straight Connector 184"/>
            <p:cNvCxnSpPr/>
            <p:nvPr/>
          </p:nvCxnSpPr>
          <p:spPr>
            <a:xfrm>
              <a:off x="1597566" y="491254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6" name="Straight Connector 185"/>
            <p:cNvCxnSpPr/>
            <p:nvPr/>
          </p:nvCxnSpPr>
          <p:spPr>
            <a:xfrm>
              <a:off x="1211819" y="4790168"/>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7" name="Straight Connector 186"/>
            <p:cNvCxnSpPr/>
            <p:nvPr/>
          </p:nvCxnSpPr>
          <p:spPr>
            <a:xfrm>
              <a:off x="1603819" y="4779608"/>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8" name="Straight Connector 187"/>
            <p:cNvCxnSpPr/>
            <p:nvPr/>
          </p:nvCxnSpPr>
          <p:spPr>
            <a:xfrm>
              <a:off x="2436074" y="4189764"/>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9" name="Straight Connector 188"/>
            <p:cNvCxnSpPr/>
            <p:nvPr/>
          </p:nvCxnSpPr>
          <p:spPr>
            <a:xfrm>
              <a:off x="2588524" y="454875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90" name="Straight Connector 189"/>
            <p:cNvCxnSpPr/>
            <p:nvPr/>
          </p:nvCxnSpPr>
          <p:spPr>
            <a:xfrm>
              <a:off x="2821821" y="4429432"/>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91" name="Straight Connector 190"/>
            <p:cNvCxnSpPr/>
            <p:nvPr/>
          </p:nvCxnSpPr>
          <p:spPr>
            <a:xfrm>
              <a:off x="2436074" y="430705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92" name="Straight Connector 191"/>
            <p:cNvCxnSpPr/>
            <p:nvPr/>
          </p:nvCxnSpPr>
          <p:spPr>
            <a:xfrm>
              <a:off x="2364702" y="443142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93" name="Straight Connector 192"/>
            <p:cNvCxnSpPr/>
            <p:nvPr/>
          </p:nvCxnSpPr>
          <p:spPr>
            <a:xfrm>
              <a:off x="2227608" y="407268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94" name="Straight Connector 193"/>
            <p:cNvCxnSpPr/>
            <p:nvPr/>
          </p:nvCxnSpPr>
          <p:spPr>
            <a:xfrm>
              <a:off x="3132974" y="4189764"/>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95" name="Straight Connector 194"/>
            <p:cNvCxnSpPr/>
            <p:nvPr/>
          </p:nvCxnSpPr>
          <p:spPr>
            <a:xfrm>
              <a:off x="2750449" y="4109832"/>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96" name="Straight Connector 195"/>
            <p:cNvCxnSpPr/>
            <p:nvPr/>
          </p:nvCxnSpPr>
          <p:spPr>
            <a:xfrm>
              <a:off x="2028849" y="5027844"/>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97" name="Straight Connector 196"/>
            <p:cNvCxnSpPr/>
            <p:nvPr/>
          </p:nvCxnSpPr>
          <p:spPr>
            <a:xfrm>
              <a:off x="2828074" y="429649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98" name="Straight Connector 197"/>
            <p:cNvCxnSpPr/>
            <p:nvPr/>
          </p:nvCxnSpPr>
          <p:spPr>
            <a:xfrm>
              <a:off x="2484291" y="4815360"/>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99" name="Straight Connector 198"/>
            <p:cNvCxnSpPr/>
            <p:nvPr/>
          </p:nvCxnSpPr>
          <p:spPr>
            <a:xfrm>
              <a:off x="3216638" y="4924724"/>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00" name="Straight Connector 199"/>
            <p:cNvCxnSpPr/>
            <p:nvPr/>
          </p:nvCxnSpPr>
          <p:spPr>
            <a:xfrm>
              <a:off x="3045824" y="4544475"/>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01" name="Straight Connector 200"/>
            <p:cNvCxnSpPr/>
            <p:nvPr/>
          </p:nvCxnSpPr>
          <p:spPr>
            <a:xfrm>
              <a:off x="3198274" y="441132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02" name="Straight Connector 201"/>
            <p:cNvCxnSpPr/>
            <p:nvPr/>
          </p:nvCxnSpPr>
          <p:spPr>
            <a:xfrm>
              <a:off x="2216205" y="457509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03" name="Straight Connector 202"/>
            <p:cNvCxnSpPr/>
            <p:nvPr/>
          </p:nvCxnSpPr>
          <p:spPr>
            <a:xfrm>
              <a:off x="2216205" y="491963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04" name="Straight Connector 203"/>
            <p:cNvCxnSpPr/>
            <p:nvPr/>
          </p:nvCxnSpPr>
          <p:spPr>
            <a:xfrm>
              <a:off x="2822052" y="491055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05" name="Straight Connector 204"/>
            <p:cNvCxnSpPr/>
            <p:nvPr/>
          </p:nvCxnSpPr>
          <p:spPr>
            <a:xfrm>
              <a:off x="3055349" y="4808274"/>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06" name="Straight Connector 205"/>
            <p:cNvCxnSpPr/>
            <p:nvPr/>
          </p:nvCxnSpPr>
          <p:spPr>
            <a:xfrm>
              <a:off x="2669602" y="4685895"/>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07" name="Straight Connector 206"/>
            <p:cNvCxnSpPr/>
            <p:nvPr/>
          </p:nvCxnSpPr>
          <p:spPr>
            <a:xfrm>
              <a:off x="3061602" y="4675335"/>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08" name="Straight Connector 207"/>
            <p:cNvCxnSpPr/>
            <p:nvPr/>
          </p:nvCxnSpPr>
          <p:spPr>
            <a:xfrm>
              <a:off x="1145898" y="5352490"/>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09" name="Straight Connector 208"/>
            <p:cNvCxnSpPr/>
            <p:nvPr/>
          </p:nvCxnSpPr>
          <p:spPr>
            <a:xfrm>
              <a:off x="1298348" y="569443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0" name="Straight Connector 209"/>
            <p:cNvCxnSpPr/>
            <p:nvPr/>
          </p:nvCxnSpPr>
          <p:spPr>
            <a:xfrm>
              <a:off x="1531645" y="5592158"/>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1" name="Straight Connector 210"/>
            <p:cNvCxnSpPr/>
            <p:nvPr/>
          </p:nvCxnSpPr>
          <p:spPr>
            <a:xfrm>
              <a:off x="1145898" y="5469779"/>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2" name="Straight Connector 211"/>
            <p:cNvCxnSpPr/>
            <p:nvPr/>
          </p:nvCxnSpPr>
          <p:spPr>
            <a:xfrm>
              <a:off x="1074526" y="559415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3" name="Straight Connector 212"/>
            <p:cNvCxnSpPr/>
            <p:nvPr/>
          </p:nvCxnSpPr>
          <p:spPr>
            <a:xfrm>
              <a:off x="1433665" y="5250211"/>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4" name="Straight Connector 213"/>
            <p:cNvCxnSpPr/>
            <p:nvPr/>
          </p:nvCxnSpPr>
          <p:spPr>
            <a:xfrm>
              <a:off x="1842798" y="5352490"/>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5" name="Straight Connector 214"/>
            <p:cNvCxnSpPr/>
            <p:nvPr/>
          </p:nvCxnSpPr>
          <p:spPr>
            <a:xfrm>
              <a:off x="2076095" y="5250211"/>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6" name="Straight Connector 215"/>
            <p:cNvCxnSpPr/>
            <p:nvPr/>
          </p:nvCxnSpPr>
          <p:spPr>
            <a:xfrm>
              <a:off x="1690348" y="5127832"/>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7" name="Straight Connector 216"/>
            <p:cNvCxnSpPr/>
            <p:nvPr/>
          </p:nvCxnSpPr>
          <p:spPr>
            <a:xfrm>
              <a:off x="1537898" y="5459219"/>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8" name="Straight Connector 217"/>
            <p:cNvCxnSpPr/>
            <p:nvPr/>
          </p:nvCxnSpPr>
          <p:spPr>
            <a:xfrm>
              <a:off x="1194115" y="5935471"/>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9" name="Straight Connector 218"/>
            <p:cNvCxnSpPr/>
            <p:nvPr/>
          </p:nvCxnSpPr>
          <p:spPr>
            <a:xfrm>
              <a:off x="2141395" y="5812534"/>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20" name="Straight Connector 219"/>
            <p:cNvCxnSpPr/>
            <p:nvPr/>
          </p:nvCxnSpPr>
          <p:spPr>
            <a:xfrm>
              <a:off x="1755648" y="5690155"/>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21" name="Straight Connector 220"/>
            <p:cNvCxnSpPr/>
            <p:nvPr/>
          </p:nvCxnSpPr>
          <p:spPr>
            <a:xfrm>
              <a:off x="1964669" y="557286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22" name="Straight Connector 221"/>
            <p:cNvCxnSpPr/>
            <p:nvPr/>
          </p:nvCxnSpPr>
          <p:spPr>
            <a:xfrm>
              <a:off x="2078912" y="545676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23" name="Straight Connector 222"/>
            <p:cNvCxnSpPr/>
            <p:nvPr/>
          </p:nvCxnSpPr>
          <p:spPr>
            <a:xfrm>
              <a:off x="2147648" y="5679595"/>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24" name="Straight Connector 223"/>
            <p:cNvCxnSpPr/>
            <p:nvPr/>
          </p:nvCxnSpPr>
          <p:spPr>
            <a:xfrm>
              <a:off x="1531876" y="6030664"/>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25" name="Straight Connector 224"/>
            <p:cNvCxnSpPr/>
            <p:nvPr/>
          </p:nvCxnSpPr>
          <p:spPr>
            <a:xfrm>
              <a:off x="1765173" y="5928385"/>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26" name="Straight Connector 225"/>
            <p:cNvCxnSpPr/>
            <p:nvPr/>
          </p:nvCxnSpPr>
          <p:spPr>
            <a:xfrm>
              <a:off x="1379426" y="580600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27" name="Straight Connector 226"/>
            <p:cNvCxnSpPr/>
            <p:nvPr/>
          </p:nvCxnSpPr>
          <p:spPr>
            <a:xfrm>
              <a:off x="1771426" y="579544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28" name="Straight Connector 227"/>
            <p:cNvCxnSpPr/>
            <p:nvPr/>
          </p:nvCxnSpPr>
          <p:spPr>
            <a:xfrm>
              <a:off x="2603681" y="524821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29" name="Straight Connector 228"/>
            <p:cNvCxnSpPr/>
            <p:nvPr/>
          </p:nvCxnSpPr>
          <p:spPr>
            <a:xfrm>
              <a:off x="2756131" y="5590164"/>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30" name="Straight Connector 229"/>
            <p:cNvCxnSpPr/>
            <p:nvPr/>
          </p:nvCxnSpPr>
          <p:spPr>
            <a:xfrm>
              <a:off x="2989428" y="5487885"/>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31" name="Straight Connector 230"/>
            <p:cNvCxnSpPr/>
            <p:nvPr/>
          </p:nvCxnSpPr>
          <p:spPr>
            <a:xfrm>
              <a:off x="2603681" y="536550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32" name="Straight Connector 231"/>
            <p:cNvCxnSpPr/>
            <p:nvPr/>
          </p:nvCxnSpPr>
          <p:spPr>
            <a:xfrm>
              <a:off x="2532309" y="5489880"/>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33" name="Straight Connector 232"/>
            <p:cNvCxnSpPr/>
            <p:nvPr/>
          </p:nvCxnSpPr>
          <p:spPr>
            <a:xfrm>
              <a:off x="2395215" y="5131139"/>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34" name="Straight Connector 233"/>
            <p:cNvCxnSpPr/>
            <p:nvPr/>
          </p:nvCxnSpPr>
          <p:spPr>
            <a:xfrm>
              <a:off x="3300581" y="524821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35" name="Straight Connector 234"/>
            <p:cNvCxnSpPr/>
            <p:nvPr/>
          </p:nvCxnSpPr>
          <p:spPr>
            <a:xfrm>
              <a:off x="2918056" y="5168285"/>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36" name="Straight Connector 235"/>
            <p:cNvCxnSpPr/>
            <p:nvPr/>
          </p:nvCxnSpPr>
          <p:spPr>
            <a:xfrm>
              <a:off x="2651898" y="5008760"/>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37" name="Straight Connector 236"/>
            <p:cNvCxnSpPr/>
            <p:nvPr/>
          </p:nvCxnSpPr>
          <p:spPr>
            <a:xfrm>
              <a:off x="2995681" y="535494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38" name="Straight Connector 237"/>
            <p:cNvCxnSpPr/>
            <p:nvPr/>
          </p:nvCxnSpPr>
          <p:spPr>
            <a:xfrm>
              <a:off x="2651898" y="5831198"/>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39" name="Straight Connector 238"/>
            <p:cNvCxnSpPr/>
            <p:nvPr/>
          </p:nvCxnSpPr>
          <p:spPr>
            <a:xfrm>
              <a:off x="3384245" y="5940562"/>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0" name="Straight Connector 239"/>
            <p:cNvCxnSpPr/>
            <p:nvPr/>
          </p:nvCxnSpPr>
          <p:spPr>
            <a:xfrm>
              <a:off x="3213431" y="5585882"/>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1" name="Straight Connector 240"/>
            <p:cNvCxnSpPr/>
            <p:nvPr/>
          </p:nvCxnSpPr>
          <p:spPr>
            <a:xfrm>
              <a:off x="3365881" y="5469779"/>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2" name="Straight Connector 241"/>
            <p:cNvCxnSpPr/>
            <p:nvPr/>
          </p:nvCxnSpPr>
          <p:spPr>
            <a:xfrm>
              <a:off x="2383812" y="5616500"/>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3" name="Straight Connector 242"/>
            <p:cNvCxnSpPr/>
            <p:nvPr/>
          </p:nvCxnSpPr>
          <p:spPr>
            <a:xfrm>
              <a:off x="2383812" y="5935471"/>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4" name="Straight Connector 243"/>
            <p:cNvCxnSpPr/>
            <p:nvPr/>
          </p:nvCxnSpPr>
          <p:spPr>
            <a:xfrm>
              <a:off x="2989659" y="5926391"/>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5" name="Straight Connector 244"/>
            <p:cNvCxnSpPr/>
            <p:nvPr/>
          </p:nvCxnSpPr>
          <p:spPr>
            <a:xfrm>
              <a:off x="3222956" y="5824112"/>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6" name="Straight Connector 245"/>
            <p:cNvCxnSpPr/>
            <p:nvPr/>
          </p:nvCxnSpPr>
          <p:spPr>
            <a:xfrm>
              <a:off x="2837209" y="570173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7" name="Straight Connector 246"/>
            <p:cNvCxnSpPr/>
            <p:nvPr/>
          </p:nvCxnSpPr>
          <p:spPr>
            <a:xfrm>
              <a:off x="3229209" y="569117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8" name="Straight Connector 247"/>
            <p:cNvCxnSpPr/>
            <p:nvPr/>
          </p:nvCxnSpPr>
          <p:spPr>
            <a:xfrm>
              <a:off x="1148736" y="5127832"/>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9" name="Straight Connector 248"/>
            <p:cNvCxnSpPr/>
            <p:nvPr/>
          </p:nvCxnSpPr>
          <p:spPr>
            <a:xfrm>
              <a:off x="3758243" y="428347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50" name="Straight Connector 249"/>
            <p:cNvCxnSpPr/>
            <p:nvPr/>
          </p:nvCxnSpPr>
          <p:spPr>
            <a:xfrm>
              <a:off x="3910693" y="4668039"/>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51" name="Straight Connector 250"/>
            <p:cNvCxnSpPr/>
            <p:nvPr/>
          </p:nvCxnSpPr>
          <p:spPr>
            <a:xfrm>
              <a:off x="4143990" y="4540191"/>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52" name="Straight Connector 251"/>
            <p:cNvCxnSpPr/>
            <p:nvPr/>
          </p:nvCxnSpPr>
          <p:spPr>
            <a:xfrm>
              <a:off x="3758243" y="440076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53" name="Straight Connector 252"/>
            <p:cNvCxnSpPr/>
            <p:nvPr/>
          </p:nvCxnSpPr>
          <p:spPr>
            <a:xfrm>
              <a:off x="3686871" y="454218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54" name="Straight Connector 253"/>
            <p:cNvCxnSpPr/>
            <p:nvPr/>
          </p:nvCxnSpPr>
          <p:spPr>
            <a:xfrm>
              <a:off x="4046010" y="4181198"/>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55" name="Straight Connector 254"/>
            <p:cNvCxnSpPr/>
            <p:nvPr/>
          </p:nvCxnSpPr>
          <p:spPr>
            <a:xfrm>
              <a:off x="4455143" y="428347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56" name="Straight Connector 255"/>
            <p:cNvCxnSpPr/>
            <p:nvPr/>
          </p:nvCxnSpPr>
          <p:spPr>
            <a:xfrm>
              <a:off x="4688440" y="4181198"/>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57" name="Straight Connector 256"/>
            <p:cNvCxnSpPr/>
            <p:nvPr/>
          </p:nvCxnSpPr>
          <p:spPr>
            <a:xfrm>
              <a:off x="4302693" y="4058819"/>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58" name="Straight Connector 257"/>
            <p:cNvCxnSpPr/>
            <p:nvPr/>
          </p:nvCxnSpPr>
          <p:spPr>
            <a:xfrm>
              <a:off x="4150243" y="439020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59" name="Straight Connector 258"/>
            <p:cNvCxnSpPr/>
            <p:nvPr/>
          </p:nvCxnSpPr>
          <p:spPr>
            <a:xfrm>
              <a:off x="3806460" y="490907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60" name="Straight Connector 259"/>
            <p:cNvCxnSpPr/>
            <p:nvPr/>
          </p:nvCxnSpPr>
          <p:spPr>
            <a:xfrm>
              <a:off x="4753740" y="478613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61" name="Straight Connector 260"/>
            <p:cNvCxnSpPr/>
            <p:nvPr/>
          </p:nvCxnSpPr>
          <p:spPr>
            <a:xfrm>
              <a:off x="4367993" y="466375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62" name="Straight Connector 261"/>
            <p:cNvCxnSpPr/>
            <p:nvPr/>
          </p:nvCxnSpPr>
          <p:spPr>
            <a:xfrm>
              <a:off x="4577014" y="4520899"/>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63" name="Straight Connector 262"/>
            <p:cNvCxnSpPr/>
            <p:nvPr/>
          </p:nvCxnSpPr>
          <p:spPr>
            <a:xfrm>
              <a:off x="4691257" y="4387750"/>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64" name="Straight Connector 263"/>
            <p:cNvCxnSpPr/>
            <p:nvPr/>
          </p:nvCxnSpPr>
          <p:spPr>
            <a:xfrm>
              <a:off x="4759993" y="465319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65" name="Straight Connector 264"/>
            <p:cNvCxnSpPr/>
            <p:nvPr/>
          </p:nvCxnSpPr>
          <p:spPr>
            <a:xfrm>
              <a:off x="4144221" y="500426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66" name="Straight Connector 265"/>
            <p:cNvCxnSpPr/>
            <p:nvPr/>
          </p:nvCxnSpPr>
          <p:spPr>
            <a:xfrm>
              <a:off x="4377518" y="490198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67" name="Straight Connector 266"/>
            <p:cNvCxnSpPr/>
            <p:nvPr/>
          </p:nvCxnSpPr>
          <p:spPr>
            <a:xfrm>
              <a:off x="3991771" y="4779608"/>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68" name="Straight Connector 267"/>
            <p:cNvCxnSpPr/>
            <p:nvPr/>
          </p:nvCxnSpPr>
          <p:spPr>
            <a:xfrm>
              <a:off x="3536695" y="5027844"/>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69" name="Straight Connector 268"/>
            <p:cNvCxnSpPr/>
            <p:nvPr/>
          </p:nvCxnSpPr>
          <p:spPr>
            <a:xfrm>
              <a:off x="5216026" y="4179204"/>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70" name="Straight Connector 269"/>
            <p:cNvCxnSpPr/>
            <p:nvPr/>
          </p:nvCxnSpPr>
          <p:spPr>
            <a:xfrm>
              <a:off x="5368476" y="453819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71" name="Straight Connector 270"/>
            <p:cNvCxnSpPr/>
            <p:nvPr/>
          </p:nvCxnSpPr>
          <p:spPr>
            <a:xfrm>
              <a:off x="5601773" y="4418872"/>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72" name="Straight Connector 271"/>
            <p:cNvCxnSpPr/>
            <p:nvPr/>
          </p:nvCxnSpPr>
          <p:spPr>
            <a:xfrm>
              <a:off x="3702028" y="523765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73" name="Straight Connector 272"/>
            <p:cNvCxnSpPr/>
            <p:nvPr/>
          </p:nvCxnSpPr>
          <p:spPr>
            <a:xfrm>
              <a:off x="5144654" y="442086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74" name="Straight Connector 273"/>
            <p:cNvCxnSpPr/>
            <p:nvPr/>
          </p:nvCxnSpPr>
          <p:spPr>
            <a:xfrm>
              <a:off x="5007560" y="406212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75" name="Straight Connector 274"/>
            <p:cNvCxnSpPr/>
            <p:nvPr/>
          </p:nvCxnSpPr>
          <p:spPr>
            <a:xfrm>
              <a:off x="5912926" y="4179204"/>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76" name="Straight Connector 275"/>
            <p:cNvCxnSpPr/>
            <p:nvPr/>
          </p:nvCxnSpPr>
          <p:spPr>
            <a:xfrm>
              <a:off x="5530401" y="4099272"/>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77" name="Straight Connector 276"/>
            <p:cNvCxnSpPr/>
            <p:nvPr/>
          </p:nvCxnSpPr>
          <p:spPr>
            <a:xfrm>
              <a:off x="4808801" y="5017284"/>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78" name="Straight Connector 277"/>
            <p:cNvCxnSpPr/>
            <p:nvPr/>
          </p:nvCxnSpPr>
          <p:spPr>
            <a:xfrm>
              <a:off x="5608026" y="428593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79" name="Straight Connector 278"/>
            <p:cNvCxnSpPr/>
            <p:nvPr/>
          </p:nvCxnSpPr>
          <p:spPr>
            <a:xfrm>
              <a:off x="5264243" y="4804800"/>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0" name="Straight Connector 279"/>
            <p:cNvCxnSpPr/>
            <p:nvPr/>
          </p:nvCxnSpPr>
          <p:spPr>
            <a:xfrm>
              <a:off x="5996590" y="4914164"/>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1" name="Straight Connector 280"/>
            <p:cNvCxnSpPr/>
            <p:nvPr/>
          </p:nvCxnSpPr>
          <p:spPr>
            <a:xfrm>
              <a:off x="5825776" y="4533915"/>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2" name="Straight Connector 281"/>
            <p:cNvCxnSpPr/>
            <p:nvPr/>
          </p:nvCxnSpPr>
          <p:spPr>
            <a:xfrm>
              <a:off x="5978226" y="440076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3" name="Straight Connector 282"/>
            <p:cNvCxnSpPr/>
            <p:nvPr/>
          </p:nvCxnSpPr>
          <p:spPr>
            <a:xfrm>
              <a:off x="4996157" y="456453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4" name="Straight Connector 283"/>
            <p:cNvCxnSpPr/>
            <p:nvPr/>
          </p:nvCxnSpPr>
          <p:spPr>
            <a:xfrm>
              <a:off x="4996157" y="490907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5" name="Straight Connector 284"/>
            <p:cNvCxnSpPr/>
            <p:nvPr/>
          </p:nvCxnSpPr>
          <p:spPr>
            <a:xfrm>
              <a:off x="5602004" y="489999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6" name="Straight Connector 285"/>
            <p:cNvCxnSpPr/>
            <p:nvPr/>
          </p:nvCxnSpPr>
          <p:spPr>
            <a:xfrm>
              <a:off x="5835301" y="4797714"/>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7" name="Straight Connector 286"/>
            <p:cNvCxnSpPr/>
            <p:nvPr/>
          </p:nvCxnSpPr>
          <p:spPr>
            <a:xfrm>
              <a:off x="5449554" y="4675335"/>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8" name="Straight Connector 287"/>
            <p:cNvCxnSpPr/>
            <p:nvPr/>
          </p:nvCxnSpPr>
          <p:spPr>
            <a:xfrm>
              <a:off x="5841554" y="4664775"/>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9" name="Straight Connector 288"/>
            <p:cNvCxnSpPr/>
            <p:nvPr/>
          </p:nvCxnSpPr>
          <p:spPr>
            <a:xfrm>
              <a:off x="3925850" y="5341930"/>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90" name="Straight Connector 289"/>
            <p:cNvCxnSpPr/>
            <p:nvPr/>
          </p:nvCxnSpPr>
          <p:spPr>
            <a:xfrm>
              <a:off x="4078300" y="568387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91" name="Straight Connector 290"/>
            <p:cNvCxnSpPr/>
            <p:nvPr/>
          </p:nvCxnSpPr>
          <p:spPr>
            <a:xfrm>
              <a:off x="4311597" y="5581598"/>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92" name="Straight Connector 291"/>
            <p:cNvCxnSpPr/>
            <p:nvPr/>
          </p:nvCxnSpPr>
          <p:spPr>
            <a:xfrm>
              <a:off x="3925850" y="5459219"/>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93" name="Straight Connector 292"/>
            <p:cNvCxnSpPr/>
            <p:nvPr/>
          </p:nvCxnSpPr>
          <p:spPr>
            <a:xfrm>
              <a:off x="3854478" y="558359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94" name="Straight Connector 293"/>
            <p:cNvCxnSpPr/>
            <p:nvPr/>
          </p:nvCxnSpPr>
          <p:spPr>
            <a:xfrm>
              <a:off x="4213617" y="5239651"/>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95" name="Straight Connector 294"/>
            <p:cNvCxnSpPr/>
            <p:nvPr/>
          </p:nvCxnSpPr>
          <p:spPr>
            <a:xfrm>
              <a:off x="4622750" y="5341930"/>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96" name="Straight Connector 295"/>
            <p:cNvCxnSpPr/>
            <p:nvPr/>
          </p:nvCxnSpPr>
          <p:spPr>
            <a:xfrm>
              <a:off x="4856047" y="5239651"/>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97" name="Straight Connector 296"/>
            <p:cNvCxnSpPr/>
            <p:nvPr/>
          </p:nvCxnSpPr>
          <p:spPr>
            <a:xfrm>
              <a:off x="4470300" y="5117272"/>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98" name="Straight Connector 297"/>
            <p:cNvCxnSpPr/>
            <p:nvPr/>
          </p:nvCxnSpPr>
          <p:spPr>
            <a:xfrm>
              <a:off x="4317850" y="5448659"/>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99" name="Straight Connector 298"/>
            <p:cNvCxnSpPr/>
            <p:nvPr/>
          </p:nvCxnSpPr>
          <p:spPr>
            <a:xfrm>
              <a:off x="3974067" y="5924911"/>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00" name="Straight Connector 299"/>
            <p:cNvCxnSpPr/>
            <p:nvPr/>
          </p:nvCxnSpPr>
          <p:spPr>
            <a:xfrm>
              <a:off x="4921347" y="5801974"/>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01" name="Straight Connector 300"/>
            <p:cNvCxnSpPr/>
            <p:nvPr/>
          </p:nvCxnSpPr>
          <p:spPr>
            <a:xfrm>
              <a:off x="4535600" y="5679595"/>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02" name="Straight Connector 301"/>
            <p:cNvCxnSpPr/>
            <p:nvPr/>
          </p:nvCxnSpPr>
          <p:spPr>
            <a:xfrm>
              <a:off x="4744621" y="556230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03" name="Straight Connector 302"/>
            <p:cNvCxnSpPr/>
            <p:nvPr/>
          </p:nvCxnSpPr>
          <p:spPr>
            <a:xfrm>
              <a:off x="4858864" y="544620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04" name="Straight Connector 303"/>
            <p:cNvCxnSpPr/>
            <p:nvPr/>
          </p:nvCxnSpPr>
          <p:spPr>
            <a:xfrm>
              <a:off x="4927600" y="5669035"/>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05" name="Straight Connector 304"/>
            <p:cNvCxnSpPr/>
            <p:nvPr/>
          </p:nvCxnSpPr>
          <p:spPr>
            <a:xfrm>
              <a:off x="4311828" y="6020104"/>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06" name="Straight Connector 305"/>
            <p:cNvCxnSpPr/>
            <p:nvPr/>
          </p:nvCxnSpPr>
          <p:spPr>
            <a:xfrm>
              <a:off x="4545125" y="5917825"/>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07" name="Straight Connector 306"/>
            <p:cNvCxnSpPr/>
            <p:nvPr/>
          </p:nvCxnSpPr>
          <p:spPr>
            <a:xfrm>
              <a:off x="4159378" y="579544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08" name="Straight Connector 307"/>
            <p:cNvCxnSpPr/>
            <p:nvPr/>
          </p:nvCxnSpPr>
          <p:spPr>
            <a:xfrm>
              <a:off x="4551378" y="578488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09" name="Straight Connector 308"/>
            <p:cNvCxnSpPr/>
            <p:nvPr/>
          </p:nvCxnSpPr>
          <p:spPr>
            <a:xfrm>
              <a:off x="5383633" y="523765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0" name="Straight Connector 309"/>
            <p:cNvCxnSpPr/>
            <p:nvPr/>
          </p:nvCxnSpPr>
          <p:spPr>
            <a:xfrm>
              <a:off x="3670781" y="570173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1" name="Straight Connector 310"/>
            <p:cNvCxnSpPr/>
            <p:nvPr/>
          </p:nvCxnSpPr>
          <p:spPr>
            <a:xfrm>
              <a:off x="5769380" y="5477325"/>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2" name="Straight Connector 311"/>
            <p:cNvCxnSpPr/>
            <p:nvPr/>
          </p:nvCxnSpPr>
          <p:spPr>
            <a:xfrm>
              <a:off x="5383633" y="535494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3" name="Straight Connector 312"/>
            <p:cNvCxnSpPr/>
            <p:nvPr/>
          </p:nvCxnSpPr>
          <p:spPr>
            <a:xfrm>
              <a:off x="5312261" y="5479320"/>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4" name="Straight Connector 313"/>
            <p:cNvCxnSpPr/>
            <p:nvPr/>
          </p:nvCxnSpPr>
          <p:spPr>
            <a:xfrm>
              <a:off x="5175167" y="5120579"/>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5" name="Straight Connector 314"/>
            <p:cNvCxnSpPr/>
            <p:nvPr/>
          </p:nvCxnSpPr>
          <p:spPr>
            <a:xfrm>
              <a:off x="6080533" y="523765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6" name="Straight Connector 315"/>
            <p:cNvCxnSpPr/>
            <p:nvPr/>
          </p:nvCxnSpPr>
          <p:spPr>
            <a:xfrm>
              <a:off x="5698008" y="5157725"/>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7" name="Straight Connector 316"/>
            <p:cNvCxnSpPr/>
            <p:nvPr/>
          </p:nvCxnSpPr>
          <p:spPr>
            <a:xfrm>
              <a:off x="5431850" y="4998200"/>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8" name="Straight Connector 317"/>
            <p:cNvCxnSpPr/>
            <p:nvPr/>
          </p:nvCxnSpPr>
          <p:spPr>
            <a:xfrm>
              <a:off x="5775633" y="534438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9" name="Straight Connector 318"/>
            <p:cNvCxnSpPr/>
            <p:nvPr/>
          </p:nvCxnSpPr>
          <p:spPr>
            <a:xfrm>
              <a:off x="5431850" y="5820638"/>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20" name="Straight Connector 319"/>
            <p:cNvCxnSpPr/>
            <p:nvPr/>
          </p:nvCxnSpPr>
          <p:spPr>
            <a:xfrm>
              <a:off x="6164197" y="5930002"/>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21" name="Straight Connector 320"/>
            <p:cNvCxnSpPr/>
            <p:nvPr/>
          </p:nvCxnSpPr>
          <p:spPr>
            <a:xfrm>
              <a:off x="5993383" y="5575322"/>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22" name="Straight Connector 321"/>
            <p:cNvCxnSpPr/>
            <p:nvPr/>
          </p:nvCxnSpPr>
          <p:spPr>
            <a:xfrm>
              <a:off x="6145833" y="5459219"/>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23" name="Straight Connector 322"/>
            <p:cNvCxnSpPr/>
            <p:nvPr/>
          </p:nvCxnSpPr>
          <p:spPr>
            <a:xfrm>
              <a:off x="5163764" y="5605940"/>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24" name="Straight Connector 323"/>
            <p:cNvCxnSpPr/>
            <p:nvPr/>
          </p:nvCxnSpPr>
          <p:spPr>
            <a:xfrm>
              <a:off x="5163764" y="5924911"/>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25" name="Straight Connector 324"/>
            <p:cNvCxnSpPr/>
            <p:nvPr/>
          </p:nvCxnSpPr>
          <p:spPr>
            <a:xfrm>
              <a:off x="5769611" y="5915831"/>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26" name="Straight Connector 325"/>
            <p:cNvCxnSpPr/>
            <p:nvPr/>
          </p:nvCxnSpPr>
          <p:spPr>
            <a:xfrm>
              <a:off x="6002908" y="5813552"/>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27" name="Straight Connector 326"/>
            <p:cNvCxnSpPr/>
            <p:nvPr/>
          </p:nvCxnSpPr>
          <p:spPr>
            <a:xfrm>
              <a:off x="5617161" y="569117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28" name="Straight Connector 327"/>
            <p:cNvCxnSpPr/>
            <p:nvPr/>
          </p:nvCxnSpPr>
          <p:spPr>
            <a:xfrm>
              <a:off x="6009161" y="568061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29" name="Straight Connector 328"/>
            <p:cNvCxnSpPr/>
            <p:nvPr/>
          </p:nvCxnSpPr>
          <p:spPr>
            <a:xfrm>
              <a:off x="3928688" y="5117272"/>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30" name="Straight Connector 329"/>
            <p:cNvCxnSpPr/>
            <p:nvPr/>
          </p:nvCxnSpPr>
          <p:spPr>
            <a:xfrm>
              <a:off x="3458466" y="470044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331" name="Group 330"/>
          <p:cNvGrpSpPr/>
          <p:nvPr/>
        </p:nvGrpSpPr>
        <p:grpSpPr>
          <a:xfrm>
            <a:off x="2009796" y="1274716"/>
            <a:ext cx="5562178" cy="1971845"/>
            <a:chOff x="1853932" y="3649937"/>
            <a:chExt cx="5562178" cy="1971845"/>
          </a:xfrm>
        </p:grpSpPr>
        <p:cxnSp>
          <p:nvCxnSpPr>
            <p:cNvPr id="332" name="Straight Connector 331"/>
            <p:cNvCxnSpPr/>
            <p:nvPr/>
          </p:nvCxnSpPr>
          <p:spPr>
            <a:xfrm>
              <a:off x="1925304" y="3885155"/>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33" name="Straight Connector 332"/>
            <p:cNvCxnSpPr/>
            <p:nvPr/>
          </p:nvCxnSpPr>
          <p:spPr>
            <a:xfrm>
              <a:off x="2077754" y="4269717"/>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34" name="Straight Connector 333"/>
            <p:cNvCxnSpPr/>
            <p:nvPr/>
          </p:nvCxnSpPr>
          <p:spPr>
            <a:xfrm>
              <a:off x="2311051" y="4141869"/>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35" name="Straight Connector 334"/>
            <p:cNvCxnSpPr/>
            <p:nvPr/>
          </p:nvCxnSpPr>
          <p:spPr>
            <a:xfrm>
              <a:off x="1925304" y="4002444"/>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36" name="Straight Connector 335"/>
            <p:cNvCxnSpPr/>
            <p:nvPr/>
          </p:nvCxnSpPr>
          <p:spPr>
            <a:xfrm>
              <a:off x="1853932" y="4143864"/>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37" name="Straight Connector 336"/>
            <p:cNvCxnSpPr/>
            <p:nvPr/>
          </p:nvCxnSpPr>
          <p:spPr>
            <a:xfrm>
              <a:off x="2213071" y="3782876"/>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38" name="Straight Connector 337"/>
            <p:cNvCxnSpPr/>
            <p:nvPr/>
          </p:nvCxnSpPr>
          <p:spPr>
            <a:xfrm>
              <a:off x="2622204" y="3885155"/>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39" name="Straight Connector 338"/>
            <p:cNvCxnSpPr/>
            <p:nvPr/>
          </p:nvCxnSpPr>
          <p:spPr>
            <a:xfrm>
              <a:off x="2855501" y="3782876"/>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40" name="Straight Connector 339"/>
            <p:cNvCxnSpPr/>
            <p:nvPr/>
          </p:nvCxnSpPr>
          <p:spPr>
            <a:xfrm>
              <a:off x="2469754" y="3660497"/>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41" name="Straight Connector 340"/>
            <p:cNvCxnSpPr/>
            <p:nvPr/>
          </p:nvCxnSpPr>
          <p:spPr>
            <a:xfrm>
              <a:off x="2317304" y="3991884"/>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42" name="Straight Connector 341"/>
            <p:cNvCxnSpPr/>
            <p:nvPr/>
          </p:nvCxnSpPr>
          <p:spPr>
            <a:xfrm>
              <a:off x="1973521" y="4510751"/>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43" name="Straight Connector 342"/>
            <p:cNvCxnSpPr/>
            <p:nvPr/>
          </p:nvCxnSpPr>
          <p:spPr>
            <a:xfrm>
              <a:off x="2920801" y="4387814"/>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44" name="Straight Connector 343"/>
            <p:cNvCxnSpPr/>
            <p:nvPr/>
          </p:nvCxnSpPr>
          <p:spPr>
            <a:xfrm>
              <a:off x="2535054" y="4265435"/>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45" name="Straight Connector 344"/>
            <p:cNvCxnSpPr/>
            <p:nvPr/>
          </p:nvCxnSpPr>
          <p:spPr>
            <a:xfrm>
              <a:off x="2744075" y="4122577"/>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46" name="Straight Connector 345"/>
            <p:cNvCxnSpPr/>
            <p:nvPr/>
          </p:nvCxnSpPr>
          <p:spPr>
            <a:xfrm>
              <a:off x="2858318" y="3989428"/>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47" name="Straight Connector 346"/>
            <p:cNvCxnSpPr/>
            <p:nvPr/>
          </p:nvCxnSpPr>
          <p:spPr>
            <a:xfrm>
              <a:off x="2927054" y="4254875"/>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48" name="Straight Connector 347"/>
            <p:cNvCxnSpPr/>
            <p:nvPr/>
          </p:nvCxnSpPr>
          <p:spPr>
            <a:xfrm>
              <a:off x="2311282" y="4605944"/>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49" name="Straight Connector 348"/>
            <p:cNvCxnSpPr/>
            <p:nvPr/>
          </p:nvCxnSpPr>
          <p:spPr>
            <a:xfrm>
              <a:off x="2544579" y="4503665"/>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0" name="Straight Connector 349"/>
            <p:cNvCxnSpPr/>
            <p:nvPr/>
          </p:nvCxnSpPr>
          <p:spPr>
            <a:xfrm>
              <a:off x="2158832" y="4381286"/>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1" name="Straight Connector 350"/>
            <p:cNvCxnSpPr/>
            <p:nvPr/>
          </p:nvCxnSpPr>
          <p:spPr>
            <a:xfrm>
              <a:off x="2550832" y="4370726"/>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2" name="Straight Connector 351"/>
            <p:cNvCxnSpPr/>
            <p:nvPr/>
          </p:nvCxnSpPr>
          <p:spPr>
            <a:xfrm>
              <a:off x="3383087" y="3780882"/>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3" name="Straight Connector 352"/>
            <p:cNvCxnSpPr/>
            <p:nvPr/>
          </p:nvCxnSpPr>
          <p:spPr>
            <a:xfrm>
              <a:off x="3535537" y="4139875"/>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4" name="Straight Connector 353"/>
            <p:cNvCxnSpPr/>
            <p:nvPr/>
          </p:nvCxnSpPr>
          <p:spPr>
            <a:xfrm>
              <a:off x="3768834" y="4020550"/>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5" name="Straight Connector 354"/>
            <p:cNvCxnSpPr/>
            <p:nvPr/>
          </p:nvCxnSpPr>
          <p:spPr>
            <a:xfrm>
              <a:off x="3383087" y="3898171"/>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6" name="Straight Connector 355"/>
            <p:cNvCxnSpPr/>
            <p:nvPr/>
          </p:nvCxnSpPr>
          <p:spPr>
            <a:xfrm>
              <a:off x="3311715" y="4022545"/>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7" name="Straight Connector 356"/>
            <p:cNvCxnSpPr/>
            <p:nvPr/>
          </p:nvCxnSpPr>
          <p:spPr>
            <a:xfrm>
              <a:off x="3174621" y="3663804"/>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8" name="Straight Connector 357"/>
            <p:cNvCxnSpPr/>
            <p:nvPr/>
          </p:nvCxnSpPr>
          <p:spPr>
            <a:xfrm>
              <a:off x="4079987" y="3780882"/>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9" name="Straight Connector 358"/>
            <p:cNvCxnSpPr/>
            <p:nvPr/>
          </p:nvCxnSpPr>
          <p:spPr>
            <a:xfrm>
              <a:off x="3697462" y="3700950"/>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60" name="Straight Connector 359"/>
            <p:cNvCxnSpPr/>
            <p:nvPr/>
          </p:nvCxnSpPr>
          <p:spPr>
            <a:xfrm>
              <a:off x="2975862" y="4618962"/>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61" name="Straight Connector 360"/>
            <p:cNvCxnSpPr/>
            <p:nvPr/>
          </p:nvCxnSpPr>
          <p:spPr>
            <a:xfrm>
              <a:off x="3775087" y="3887611"/>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62" name="Straight Connector 361"/>
            <p:cNvCxnSpPr/>
            <p:nvPr/>
          </p:nvCxnSpPr>
          <p:spPr>
            <a:xfrm>
              <a:off x="3431304" y="4406478"/>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63" name="Straight Connector 362"/>
            <p:cNvCxnSpPr/>
            <p:nvPr/>
          </p:nvCxnSpPr>
          <p:spPr>
            <a:xfrm>
              <a:off x="4163651" y="4515842"/>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64" name="Straight Connector 363"/>
            <p:cNvCxnSpPr/>
            <p:nvPr/>
          </p:nvCxnSpPr>
          <p:spPr>
            <a:xfrm>
              <a:off x="3992837" y="4135593"/>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65" name="Straight Connector 364"/>
            <p:cNvCxnSpPr/>
            <p:nvPr/>
          </p:nvCxnSpPr>
          <p:spPr>
            <a:xfrm>
              <a:off x="4145287" y="4002444"/>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66" name="Straight Connector 365"/>
            <p:cNvCxnSpPr/>
            <p:nvPr/>
          </p:nvCxnSpPr>
          <p:spPr>
            <a:xfrm>
              <a:off x="3163218" y="4166211"/>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67" name="Straight Connector 366"/>
            <p:cNvCxnSpPr/>
            <p:nvPr/>
          </p:nvCxnSpPr>
          <p:spPr>
            <a:xfrm>
              <a:off x="3163218" y="4510751"/>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68" name="Straight Connector 367"/>
            <p:cNvCxnSpPr/>
            <p:nvPr/>
          </p:nvCxnSpPr>
          <p:spPr>
            <a:xfrm>
              <a:off x="3769065" y="4501671"/>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69" name="Straight Connector 368"/>
            <p:cNvCxnSpPr/>
            <p:nvPr/>
          </p:nvCxnSpPr>
          <p:spPr>
            <a:xfrm>
              <a:off x="4002362" y="4399392"/>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70" name="Straight Connector 369"/>
            <p:cNvCxnSpPr/>
            <p:nvPr/>
          </p:nvCxnSpPr>
          <p:spPr>
            <a:xfrm>
              <a:off x="3616615" y="4277013"/>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71" name="Straight Connector 370"/>
            <p:cNvCxnSpPr/>
            <p:nvPr/>
          </p:nvCxnSpPr>
          <p:spPr>
            <a:xfrm>
              <a:off x="4008615" y="4266453"/>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72" name="Straight Connector 371"/>
            <p:cNvCxnSpPr/>
            <p:nvPr/>
          </p:nvCxnSpPr>
          <p:spPr>
            <a:xfrm>
              <a:off x="2092911" y="4943608"/>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73" name="Straight Connector 372"/>
            <p:cNvCxnSpPr/>
            <p:nvPr/>
          </p:nvCxnSpPr>
          <p:spPr>
            <a:xfrm>
              <a:off x="2245361" y="5285555"/>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74" name="Straight Connector 373"/>
            <p:cNvCxnSpPr/>
            <p:nvPr/>
          </p:nvCxnSpPr>
          <p:spPr>
            <a:xfrm>
              <a:off x="2478658" y="5183276"/>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75" name="Straight Connector 374"/>
            <p:cNvCxnSpPr/>
            <p:nvPr/>
          </p:nvCxnSpPr>
          <p:spPr>
            <a:xfrm>
              <a:off x="2092911" y="5060897"/>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76" name="Straight Connector 375"/>
            <p:cNvCxnSpPr/>
            <p:nvPr/>
          </p:nvCxnSpPr>
          <p:spPr>
            <a:xfrm>
              <a:off x="2021539" y="5185271"/>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77" name="Straight Connector 376"/>
            <p:cNvCxnSpPr/>
            <p:nvPr/>
          </p:nvCxnSpPr>
          <p:spPr>
            <a:xfrm>
              <a:off x="2380678" y="4841329"/>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78" name="Straight Connector 377"/>
            <p:cNvCxnSpPr/>
            <p:nvPr/>
          </p:nvCxnSpPr>
          <p:spPr>
            <a:xfrm>
              <a:off x="2789811" y="4943608"/>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79" name="Straight Connector 378"/>
            <p:cNvCxnSpPr/>
            <p:nvPr/>
          </p:nvCxnSpPr>
          <p:spPr>
            <a:xfrm>
              <a:off x="3023108" y="4841329"/>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80" name="Straight Connector 379"/>
            <p:cNvCxnSpPr/>
            <p:nvPr/>
          </p:nvCxnSpPr>
          <p:spPr>
            <a:xfrm>
              <a:off x="2637361" y="4718950"/>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81" name="Straight Connector 380"/>
            <p:cNvCxnSpPr/>
            <p:nvPr/>
          </p:nvCxnSpPr>
          <p:spPr>
            <a:xfrm>
              <a:off x="2484911" y="5050337"/>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82" name="Straight Connector 381"/>
            <p:cNvCxnSpPr/>
            <p:nvPr/>
          </p:nvCxnSpPr>
          <p:spPr>
            <a:xfrm>
              <a:off x="2141128" y="5526589"/>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83" name="Straight Connector 382"/>
            <p:cNvCxnSpPr/>
            <p:nvPr/>
          </p:nvCxnSpPr>
          <p:spPr>
            <a:xfrm>
              <a:off x="3088408" y="5403652"/>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84" name="Straight Connector 383"/>
            <p:cNvCxnSpPr/>
            <p:nvPr/>
          </p:nvCxnSpPr>
          <p:spPr>
            <a:xfrm>
              <a:off x="2702661" y="5281273"/>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85" name="Straight Connector 384"/>
            <p:cNvCxnSpPr/>
            <p:nvPr/>
          </p:nvCxnSpPr>
          <p:spPr>
            <a:xfrm>
              <a:off x="2911682" y="5163984"/>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86" name="Straight Connector 385"/>
            <p:cNvCxnSpPr/>
            <p:nvPr/>
          </p:nvCxnSpPr>
          <p:spPr>
            <a:xfrm>
              <a:off x="3025925" y="5047881"/>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87" name="Straight Connector 386"/>
            <p:cNvCxnSpPr/>
            <p:nvPr/>
          </p:nvCxnSpPr>
          <p:spPr>
            <a:xfrm>
              <a:off x="3094661" y="5270713"/>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88" name="Straight Connector 387"/>
            <p:cNvCxnSpPr/>
            <p:nvPr/>
          </p:nvCxnSpPr>
          <p:spPr>
            <a:xfrm>
              <a:off x="2478889" y="5621782"/>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89" name="Straight Connector 388"/>
            <p:cNvCxnSpPr/>
            <p:nvPr/>
          </p:nvCxnSpPr>
          <p:spPr>
            <a:xfrm>
              <a:off x="2712186" y="5519503"/>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90" name="Straight Connector 389"/>
            <p:cNvCxnSpPr/>
            <p:nvPr/>
          </p:nvCxnSpPr>
          <p:spPr>
            <a:xfrm>
              <a:off x="2326439" y="5397124"/>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91" name="Straight Connector 390"/>
            <p:cNvCxnSpPr/>
            <p:nvPr/>
          </p:nvCxnSpPr>
          <p:spPr>
            <a:xfrm>
              <a:off x="2718439" y="5386564"/>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92" name="Straight Connector 391"/>
            <p:cNvCxnSpPr/>
            <p:nvPr/>
          </p:nvCxnSpPr>
          <p:spPr>
            <a:xfrm>
              <a:off x="3550694" y="4839335"/>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93" name="Straight Connector 392"/>
            <p:cNvCxnSpPr/>
            <p:nvPr/>
          </p:nvCxnSpPr>
          <p:spPr>
            <a:xfrm>
              <a:off x="3703144" y="5181282"/>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94" name="Straight Connector 393"/>
            <p:cNvCxnSpPr/>
            <p:nvPr/>
          </p:nvCxnSpPr>
          <p:spPr>
            <a:xfrm>
              <a:off x="3936441" y="5079003"/>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95" name="Straight Connector 394"/>
            <p:cNvCxnSpPr/>
            <p:nvPr/>
          </p:nvCxnSpPr>
          <p:spPr>
            <a:xfrm>
              <a:off x="3550694" y="4956624"/>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96" name="Straight Connector 395"/>
            <p:cNvCxnSpPr/>
            <p:nvPr/>
          </p:nvCxnSpPr>
          <p:spPr>
            <a:xfrm>
              <a:off x="3479322" y="5080998"/>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97" name="Straight Connector 396"/>
            <p:cNvCxnSpPr/>
            <p:nvPr/>
          </p:nvCxnSpPr>
          <p:spPr>
            <a:xfrm>
              <a:off x="3342228" y="4722257"/>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98" name="Straight Connector 397"/>
            <p:cNvCxnSpPr/>
            <p:nvPr/>
          </p:nvCxnSpPr>
          <p:spPr>
            <a:xfrm>
              <a:off x="4247594" y="4839335"/>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99" name="Straight Connector 398"/>
            <p:cNvCxnSpPr/>
            <p:nvPr/>
          </p:nvCxnSpPr>
          <p:spPr>
            <a:xfrm>
              <a:off x="3865069" y="4759403"/>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00" name="Straight Connector 399"/>
            <p:cNvCxnSpPr/>
            <p:nvPr/>
          </p:nvCxnSpPr>
          <p:spPr>
            <a:xfrm>
              <a:off x="3598911" y="4599878"/>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01" name="Straight Connector 400"/>
            <p:cNvCxnSpPr/>
            <p:nvPr/>
          </p:nvCxnSpPr>
          <p:spPr>
            <a:xfrm>
              <a:off x="3942694" y="4946064"/>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02" name="Straight Connector 401"/>
            <p:cNvCxnSpPr/>
            <p:nvPr/>
          </p:nvCxnSpPr>
          <p:spPr>
            <a:xfrm>
              <a:off x="3598911" y="5422316"/>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03" name="Straight Connector 402"/>
            <p:cNvCxnSpPr/>
            <p:nvPr/>
          </p:nvCxnSpPr>
          <p:spPr>
            <a:xfrm>
              <a:off x="4331258" y="5531680"/>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04" name="Straight Connector 403"/>
            <p:cNvCxnSpPr/>
            <p:nvPr/>
          </p:nvCxnSpPr>
          <p:spPr>
            <a:xfrm>
              <a:off x="4160444" y="5177000"/>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05" name="Straight Connector 404"/>
            <p:cNvCxnSpPr/>
            <p:nvPr/>
          </p:nvCxnSpPr>
          <p:spPr>
            <a:xfrm>
              <a:off x="4312894" y="5060897"/>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06" name="Straight Connector 405"/>
            <p:cNvCxnSpPr/>
            <p:nvPr/>
          </p:nvCxnSpPr>
          <p:spPr>
            <a:xfrm>
              <a:off x="3330825" y="5207618"/>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07" name="Straight Connector 406"/>
            <p:cNvCxnSpPr/>
            <p:nvPr/>
          </p:nvCxnSpPr>
          <p:spPr>
            <a:xfrm>
              <a:off x="3330825" y="5526589"/>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08" name="Straight Connector 407"/>
            <p:cNvCxnSpPr/>
            <p:nvPr/>
          </p:nvCxnSpPr>
          <p:spPr>
            <a:xfrm>
              <a:off x="3936672" y="5517509"/>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09" name="Straight Connector 408"/>
            <p:cNvCxnSpPr/>
            <p:nvPr/>
          </p:nvCxnSpPr>
          <p:spPr>
            <a:xfrm>
              <a:off x="4169969" y="5415230"/>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10" name="Straight Connector 409"/>
            <p:cNvCxnSpPr/>
            <p:nvPr/>
          </p:nvCxnSpPr>
          <p:spPr>
            <a:xfrm>
              <a:off x="3784222" y="5292851"/>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11" name="Straight Connector 410"/>
            <p:cNvCxnSpPr/>
            <p:nvPr/>
          </p:nvCxnSpPr>
          <p:spPr>
            <a:xfrm>
              <a:off x="4176222" y="5282291"/>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12" name="Straight Connector 411"/>
            <p:cNvCxnSpPr/>
            <p:nvPr/>
          </p:nvCxnSpPr>
          <p:spPr>
            <a:xfrm>
              <a:off x="2095749" y="4718950"/>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13" name="Straight Connector 412"/>
            <p:cNvCxnSpPr/>
            <p:nvPr/>
          </p:nvCxnSpPr>
          <p:spPr>
            <a:xfrm>
              <a:off x="4705256" y="3874595"/>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14" name="Straight Connector 413"/>
            <p:cNvCxnSpPr/>
            <p:nvPr/>
          </p:nvCxnSpPr>
          <p:spPr>
            <a:xfrm>
              <a:off x="4857706" y="4259157"/>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15" name="Straight Connector 414"/>
            <p:cNvCxnSpPr/>
            <p:nvPr/>
          </p:nvCxnSpPr>
          <p:spPr>
            <a:xfrm>
              <a:off x="5091003" y="4131309"/>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16" name="Straight Connector 415"/>
            <p:cNvCxnSpPr/>
            <p:nvPr/>
          </p:nvCxnSpPr>
          <p:spPr>
            <a:xfrm>
              <a:off x="4705256" y="3991884"/>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17" name="Straight Connector 416"/>
            <p:cNvCxnSpPr/>
            <p:nvPr/>
          </p:nvCxnSpPr>
          <p:spPr>
            <a:xfrm>
              <a:off x="4633884" y="4133304"/>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18" name="Straight Connector 417"/>
            <p:cNvCxnSpPr/>
            <p:nvPr/>
          </p:nvCxnSpPr>
          <p:spPr>
            <a:xfrm>
              <a:off x="4993023" y="3772316"/>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19" name="Straight Connector 418"/>
            <p:cNvCxnSpPr/>
            <p:nvPr/>
          </p:nvCxnSpPr>
          <p:spPr>
            <a:xfrm>
              <a:off x="5402156" y="3874595"/>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20" name="Straight Connector 419"/>
            <p:cNvCxnSpPr/>
            <p:nvPr/>
          </p:nvCxnSpPr>
          <p:spPr>
            <a:xfrm>
              <a:off x="5635453" y="3772316"/>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21" name="Straight Connector 420"/>
            <p:cNvCxnSpPr/>
            <p:nvPr/>
          </p:nvCxnSpPr>
          <p:spPr>
            <a:xfrm>
              <a:off x="5249706" y="3649937"/>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22" name="Straight Connector 421"/>
            <p:cNvCxnSpPr/>
            <p:nvPr/>
          </p:nvCxnSpPr>
          <p:spPr>
            <a:xfrm>
              <a:off x="5097256" y="3981324"/>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23" name="Straight Connector 422"/>
            <p:cNvCxnSpPr/>
            <p:nvPr/>
          </p:nvCxnSpPr>
          <p:spPr>
            <a:xfrm>
              <a:off x="4753473" y="4500191"/>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24" name="Straight Connector 423"/>
            <p:cNvCxnSpPr/>
            <p:nvPr/>
          </p:nvCxnSpPr>
          <p:spPr>
            <a:xfrm>
              <a:off x="5700753" y="4377254"/>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25" name="Straight Connector 424"/>
            <p:cNvCxnSpPr/>
            <p:nvPr/>
          </p:nvCxnSpPr>
          <p:spPr>
            <a:xfrm>
              <a:off x="5315006" y="4254875"/>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26" name="Straight Connector 425"/>
            <p:cNvCxnSpPr/>
            <p:nvPr/>
          </p:nvCxnSpPr>
          <p:spPr>
            <a:xfrm>
              <a:off x="5524027" y="4112017"/>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27" name="Straight Connector 426"/>
            <p:cNvCxnSpPr/>
            <p:nvPr/>
          </p:nvCxnSpPr>
          <p:spPr>
            <a:xfrm>
              <a:off x="5638270" y="3978868"/>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28" name="Straight Connector 427"/>
            <p:cNvCxnSpPr/>
            <p:nvPr/>
          </p:nvCxnSpPr>
          <p:spPr>
            <a:xfrm>
              <a:off x="5707006" y="4244315"/>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29" name="Straight Connector 428"/>
            <p:cNvCxnSpPr/>
            <p:nvPr/>
          </p:nvCxnSpPr>
          <p:spPr>
            <a:xfrm>
              <a:off x="5091234" y="4595384"/>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30" name="Straight Connector 429"/>
            <p:cNvCxnSpPr/>
            <p:nvPr/>
          </p:nvCxnSpPr>
          <p:spPr>
            <a:xfrm>
              <a:off x="5324531" y="4493105"/>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31" name="Straight Connector 430"/>
            <p:cNvCxnSpPr/>
            <p:nvPr/>
          </p:nvCxnSpPr>
          <p:spPr>
            <a:xfrm>
              <a:off x="4938784" y="4370726"/>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32" name="Straight Connector 431"/>
            <p:cNvCxnSpPr/>
            <p:nvPr/>
          </p:nvCxnSpPr>
          <p:spPr>
            <a:xfrm>
              <a:off x="4483708" y="4618962"/>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33" name="Straight Connector 432"/>
            <p:cNvCxnSpPr/>
            <p:nvPr/>
          </p:nvCxnSpPr>
          <p:spPr>
            <a:xfrm>
              <a:off x="6163039" y="3770322"/>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34" name="Straight Connector 433"/>
            <p:cNvCxnSpPr/>
            <p:nvPr/>
          </p:nvCxnSpPr>
          <p:spPr>
            <a:xfrm>
              <a:off x="6315489" y="4129315"/>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35" name="Straight Connector 434"/>
            <p:cNvCxnSpPr/>
            <p:nvPr/>
          </p:nvCxnSpPr>
          <p:spPr>
            <a:xfrm>
              <a:off x="6548786" y="4009990"/>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36" name="Straight Connector 435"/>
            <p:cNvCxnSpPr/>
            <p:nvPr/>
          </p:nvCxnSpPr>
          <p:spPr>
            <a:xfrm>
              <a:off x="4649041" y="4828775"/>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37" name="Straight Connector 436"/>
            <p:cNvCxnSpPr/>
            <p:nvPr/>
          </p:nvCxnSpPr>
          <p:spPr>
            <a:xfrm>
              <a:off x="6091667" y="4011985"/>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38" name="Straight Connector 437"/>
            <p:cNvCxnSpPr/>
            <p:nvPr/>
          </p:nvCxnSpPr>
          <p:spPr>
            <a:xfrm>
              <a:off x="5954573" y="3653244"/>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39" name="Straight Connector 438"/>
            <p:cNvCxnSpPr/>
            <p:nvPr/>
          </p:nvCxnSpPr>
          <p:spPr>
            <a:xfrm>
              <a:off x="6859939" y="3770322"/>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40" name="Straight Connector 439"/>
            <p:cNvCxnSpPr/>
            <p:nvPr/>
          </p:nvCxnSpPr>
          <p:spPr>
            <a:xfrm>
              <a:off x="6477414" y="3690390"/>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41" name="Straight Connector 440"/>
            <p:cNvCxnSpPr/>
            <p:nvPr/>
          </p:nvCxnSpPr>
          <p:spPr>
            <a:xfrm>
              <a:off x="5755814" y="4608402"/>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42" name="Straight Connector 441"/>
            <p:cNvCxnSpPr/>
            <p:nvPr/>
          </p:nvCxnSpPr>
          <p:spPr>
            <a:xfrm>
              <a:off x="6555039" y="3877051"/>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43" name="Straight Connector 442"/>
            <p:cNvCxnSpPr/>
            <p:nvPr/>
          </p:nvCxnSpPr>
          <p:spPr>
            <a:xfrm>
              <a:off x="6211256" y="4395918"/>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44" name="Straight Connector 443"/>
            <p:cNvCxnSpPr/>
            <p:nvPr/>
          </p:nvCxnSpPr>
          <p:spPr>
            <a:xfrm>
              <a:off x="6943603" y="4505282"/>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45" name="Straight Connector 444"/>
            <p:cNvCxnSpPr/>
            <p:nvPr/>
          </p:nvCxnSpPr>
          <p:spPr>
            <a:xfrm>
              <a:off x="6772789" y="4125033"/>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46" name="Straight Connector 445"/>
            <p:cNvCxnSpPr/>
            <p:nvPr/>
          </p:nvCxnSpPr>
          <p:spPr>
            <a:xfrm>
              <a:off x="6925239" y="3991884"/>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47" name="Straight Connector 446"/>
            <p:cNvCxnSpPr/>
            <p:nvPr/>
          </p:nvCxnSpPr>
          <p:spPr>
            <a:xfrm>
              <a:off x="5943170" y="4155651"/>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48" name="Straight Connector 447"/>
            <p:cNvCxnSpPr/>
            <p:nvPr/>
          </p:nvCxnSpPr>
          <p:spPr>
            <a:xfrm>
              <a:off x="5943170" y="4500191"/>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49" name="Straight Connector 448"/>
            <p:cNvCxnSpPr/>
            <p:nvPr/>
          </p:nvCxnSpPr>
          <p:spPr>
            <a:xfrm>
              <a:off x="6549017" y="4491111"/>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50" name="Straight Connector 449"/>
            <p:cNvCxnSpPr/>
            <p:nvPr/>
          </p:nvCxnSpPr>
          <p:spPr>
            <a:xfrm>
              <a:off x="6782314" y="4388832"/>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51" name="Straight Connector 450"/>
            <p:cNvCxnSpPr/>
            <p:nvPr/>
          </p:nvCxnSpPr>
          <p:spPr>
            <a:xfrm>
              <a:off x="6396567" y="4266453"/>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52" name="Straight Connector 451"/>
            <p:cNvCxnSpPr/>
            <p:nvPr/>
          </p:nvCxnSpPr>
          <p:spPr>
            <a:xfrm>
              <a:off x="6788567" y="4255893"/>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53" name="Straight Connector 452"/>
            <p:cNvCxnSpPr/>
            <p:nvPr/>
          </p:nvCxnSpPr>
          <p:spPr>
            <a:xfrm>
              <a:off x="4872863" y="4933048"/>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54" name="Straight Connector 453"/>
            <p:cNvCxnSpPr/>
            <p:nvPr/>
          </p:nvCxnSpPr>
          <p:spPr>
            <a:xfrm>
              <a:off x="5025313" y="5274995"/>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55" name="Straight Connector 454"/>
            <p:cNvCxnSpPr/>
            <p:nvPr/>
          </p:nvCxnSpPr>
          <p:spPr>
            <a:xfrm>
              <a:off x="5258610" y="5172716"/>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56" name="Straight Connector 455"/>
            <p:cNvCxnSpPr/>
            <p:nvPr/>
          </p:nvCxnSpPr>
          <p:spPr>
            <a:xfrm>
              <a:off x="4872863" y="5050337"/>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57" name="Straight Connector 456"/>
            <p:cNvCxnSpPr/>
            <p:nvPr/>
          </p:nvCxnSpPr>
          <p:spPr>
            <a:xfrm>
              <a:off x="4801491" y="5174711"/>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58" name="Straight Connector 457"/>
            <p:cNvCxnSpPr/>
            <p:nvPr/>
          </p:nvCxnSpPr>
          <p:spPr>
            <a:xfrm>
              <a:off x="5160630" y="4830769"/>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59" name="Straight Connector 458"/>
            <p:cNvCxnSpPr/>
            <p:nvPr/>
          </p:nvCxnSpPr>
          <p:spPr>
            <a:xfrm>
              <a:off x="5569763" y="4933048"/>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60" name="Straight Connector 459"/>
            <p:cNvCxnSpPr/>
            <p:nvPr/>
          </p:nvCxnSpPr>
          <p:spPr>
            <a:xfrm>
              <a:off x="5803060" y="4830769"/>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61" name="Straight Connector 460"/>
            <p:cNvCxnSpPr/>
            <p:nvPr/>
          </p:nvCxnSpPr>
          <p:spPr>
            <a:xfrm>
              <a:off x="5417313" y="4708390"/>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62" name="Straight Connector 461"/>
            <p:cNvCxnSpPr/>
            <p:nvPr/>
          </p:nvCxnSpPr>
          <p:spPr>
            <a:xfrm>
              <a:off x="5264863" y="5039777"/>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63" name="Straight Connector 462"/>
            <p:cNvCxnSpPr/>
            <p:nvPr/>
          </p:nvCxnSpPr>
          <p:spPr>
            <a:xfrm>
              <a:off x="4921080" y="5516029"/>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64" name="Straight Connector 463"/>
            <p:cNvCxnSpPr/>
            <p:nvPr/>
          </p:nvCxnSpPr>
          <p:spPr>
            <a:xfrm>
              <a:off x="5868360" y="5393092"/>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65" name="Straight Connector 464"/>
            <p:cNvCxnSpPr/>
            <p:nvPr/>
          </p:nvCxnSpPr>
          <p:spPr>
            <a:xfrm>
              <a:off x="5482613" y="5270713"/>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66" name="Straight Connector 465"/>
            <p:cNvCxnSpPr/>
            <p:nvPr/>
          </p:nvCxnSpPr>
          <p:spPr>
            <a:xfrm>
              <a:off x="5691634" y="5153424"/>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67" name="Straight Connector 466"/>
            <p:cNvCxnSpPr/>
            <p:nvPr/>
          </p:nvCxnSpPr>
          <p:spPr>
            <a:xfrm>
              <a:off x="5805877" y="5037321"/>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68" name="Straight Connector 467"/>
            <p:cNvCxnSpPr/>
            <p:nvPr/>
          </p:nvCxnSpPr>
          <p:spPr>
            <a:xfrm>
              <a:off x="5874613" y="5260153"/>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69" name="Straight Connector 468"/>
            <p:cNvCxnSpPr/>
            <p:nvPr/>
          </p:nvCxnSpPr>
          <p:spPr>
            <a:xfrm>
              <a:off x="5258841" y="5611222"/>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70" name="Straight Connector 469"/>
            <p:cNvCxnSpPr/>
            <p:nvPr/>
          </p:nvCxnSpPr>
          <p:spPr>
            <a:xfrm>
              <a:off x="5492138" y="5508943"/>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71" name="Straight Connector 470"/>
            <p:cNvCxnSpPr/>
            <p:nvPr/>
          </p:nvCxnSpPr>
          <p:spPr>
            <a:xfrm>
              <a:off x="5106391" y="5386564"/>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72" name="Straight Connector 471"/>
            <p:cNvCxnSpPr/>
            <p:nvPr/>
          </p:nvCxnSpPr>
          <p:spPr>
            <a:xfrm>
              <a:off x="5498391" y="5376004"/>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73" name="Straight Connector 472"/>
            <p:cNvCxnSpPr/>
            <p:nvPr/>
          </p:nvCxnSpPr>
          <p:spPr>
            <a:xfrm>
              <a:off x="6330646" y="4828775"/>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74" name="Straight Connector 473"/>
            <p:cNvCxnSpPr/>
            <p:nvPr/>
          </p:nvCxnSpPr>
          <p:spPr>
            <a:xfrm>
              <a:off x="4617794" y="5292851"/>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75" name="Straight Connector 474"/>
            <p:cNvCxnSpPr/>
            <p:nvPr/>
          </p:nvCxnSpPr>
          <p:spPr>
            <a:xfrm>
              <a:off x="6716393" y="5068443"/>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76" name="Straight Connector 475"/>
            <p:cNvCxnSpPr/>
            <p:nvPr/>
          </p:nvCxnSpPr>
          <p:spPr>
            <a:xfrm>
              <a:off x="6330646" y="4946064"/>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77" name="Straight Connector 476"/>
            <p:cNvCxnSpPr/>
            <p:nvPr/>
          </p:nvCxnSpPr>
          <p:spPr>
            <a:xfrm>
              <a:off x="6259274" y="5070438"/>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78" name="Straight Connector 477"/>
            <p:cNvCxnSpPr/>
            <p:nvPr/>
          </p:nvCxnSpPr>
          <p:spPr>
            <a:xfrm>
              <a:off x="6122180" y="4711697"/>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79" name="Straight Connector 478"/>
            <p:cNvCxnSpPr/>
            <p:nvPr/>
          </p:nvCxnSpPr>
          <p:spPr>
            <a:xfrm>
              <a:off x="7027546" y="4828775"/>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80" name="Straight Connector 479"/>
            <p:cNvCxnSpPr/>
            <p:nvPr/>
          </p:nvCxnSpPr>
          <p:spPr>
            <a:xfrm>
              <a:off x="6645021" y="4748843"/>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81" name="Straight Connector 480"/>
            <p:cNvCxnSpPr/>
            <p:nvPr/>
          </p:nvCxnSpPr>
          <p:spPr>
            <a:xfrm>
              <a:off x="6378863" y="4589318"/>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82" name="Straight Connector 481"/>
            <p:cNvCxnSpPr/>
            <p:nvPr/>
          </p:nvCxnSpPr>
          <p:spPr>
            <a:xfrm>
              <a:off x="6722646" y="4935504"/>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83" name="Straight Connector 482"/>
            <p:cNvCxnSpPr/>
            <p:nvPr/>
          </p:nvCxnSpPr>
          <p:spPr>
            <a:xfrm>
              <a:off x="6378863" y="5411756"/>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84" name="Straight Connector 483"/>
            <p:cNvCxnSpPr/>
            <p:nvPr/>
          </p:nvCxnSpPr>
          <p:spPr>
            <a:xfrm>
              <a:off x="7111210" y="5521120"/>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85" name="Straight Connector 484"/>
            <p:cNvCxnSpPr/>
            <p:nvPr/>
          </p:nvCxnSpPr>
          <p:spPr>
            <a:xfrm>
              <a:off x="6940396" y="5166440"/>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86" name="Straight Connector 485"/>
            <p:cNvCxnSpPr/>
            <p:nvPr/>
          </p:nvCxnSpPr>
          <p:spPr>
            <a:xfrm>
              <a:off x="7092846" y="5050337"/>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87" name="Straight Connector 486"/>
            <p:cNvCxnSpPr/>
            <p:nvPr/>
          </p:nvCxnSpPr>
          <p:spPr>
            <a:xfrm>
              <a:off x="6110777" y="5197058"/>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88" name="Straight Connector 487"/>
            <p:cNvCxnSpPr/>
            <p:nvPr/>
          </p:nvCxnSpPr>
          <p:spPr>
            <a:xfrm>
              <a:off x="6110777" y="5516029"/>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89" name="Straight Connector 488"/>
            <p:cNvCxnSpPr/>
            <p:nvPr/>
          </p:nvCxnSpPr>
          <p:spPr>
            <a:xfrm>
              <a:off x="6716624" y="5506949"/>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90" name="Straight Connector 489"/>
            <p:cNvCxnSpPr/>
            <p:nvPr/>
          </p:nvCxnSpPr>
          <p:spPr>
            <a:xfrm>
              <a:off x="6949921" y="5404670"/>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91" name="Straight Connector 490"/>
            <p:cNvCxnSpPr/>
            <p:nvPr/>
          </p:nvCxnSpPr>
          <p:spPr>
            <a:xfrm>
              <a:off x="6564174" y="5282291"/>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92" name="Straight Connector 491"/>
            <p:cNvCxnSpPr/>
            <p:nvPr/>
          </p:nvCxnSpPr>
          <p:spPr>
            <a:xfrm>
              <a:off x="6956174" y="5271731"/>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93" name="Straight Connector 492"/>
            <p:cNvCxnSpPr/>
            <p:nvPr/>
          </p:nvCxnSpPr>
          <p:spPr>
            <a:xfrm>
              <a:off x="4875701" y="4708390"/>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94" name="Straight Connector 493"/>
            <p:cNvCxnSpPr/>
            <p:nvPr/>
          </p:nvCxnSpPr>
          <p:spPr>
            <a:xfrm>
              <a:off x="4405479" y="4291561"/>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
        <p:nvSpPr>
          <p:cNvPr id="495" name="TextBox 26"/>
          <p:cNvSpPr txBox="1">
            <a:spLocks noChangeArrowheads="1"/>
          </p:cNvSpPr>
          <p:nvPr/>
        </p:nvSpPr>
        <p:spPr bwMode="auto">
          <a:xfrm>
            <a:off x="115999" y="1710963"/>
            <a:ext cx="1762021" cy="83099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dirty="0"/>
              <a:t>sequencing</a:t>
            </a:r>
          </a:p>
          <a:p>
            <a:pPr eaLnBrk="1" hangingPunct="1"/>
            <a:r>
              <a:rPr lang="en-US" dirty="0"/>
              <a:t>reads</a:t>
            </a:r>
          </a:p>
        </p:txBody>
      </p:sp>
      <p:grpSp>
        <p:nvGrpSpPr>
          <p:cNvPr id="499" name="Group 498"/>
          <p:cNvGrpSpPr/>
          <p:nvPr/>
        </p:nvGrpSpPr>
        <p:grpSpPr>
          <a:xfrm>
            <a:off x="2657956" y="5756080"/>
            <a:ext cx="5372561" cy="836686"/>
            <a:chOff x="2657956" y="5875348"/>
            <a:chExt cx="5372561" cy="836686"/>
          </a:xfrm>
        </p:grpSpPr>
        <p:sp>
          <p:nvSpPr>
            <p:cNvPr id="720" name="TextBox 719"/>
            <p:cNvSpPr txBox="1"/>
            <p:nvPr/>
          </p:nvSpPr>
          <p:spPr>
            <a:xfrm>
              <a:off x="2657956" y="6250369"/>
              <a:ext cx="5372561" cy="461665"/>
            </a:xfrm>
            <a:prstGeom prst="rect">
              <a:avLst/>
            </a:prstGeom>
            <a:noFill/>
          </p:spPr>
          <p:txBody>
            <a:bodyPr wrap="none" rtlCol="0">
              <a:spAutoFit/>
            </a:bodyPr>
            <a:lstStyle/>
            <a:p>
              <a:r>
                <a:rPr lang="en-US" sz="2400" dirty="0"/>
                <a:t>complete assembly / </a:t>
              </a:r>
              <a:r>
                <a:rPr lang="en-US" sz="2400" dirty="0" err="1"/>
                <a:t>pseudochomosome</a:t>
              </a:r>
              <a:r>
                <a:rPr lang="en-US" sz="2400" dirty="0"/>
                <a:t> </a:t>
              </a:r>
            </a:p>
          </p:txBody>
        </p:sp>
        <p:sp>
          <p:nvSpPr>
            <p:cNvPr id="721" name="Down Arrow 720"/>
            <p:cNvSpPr/>
            <p:nvPr/>
          </p:nvSpPr>
          <p:spPr>
            <a:xfrm>
              <a:off x="5247588" y="5875348"/>
              <a:ext cx="132927" cy="295466"/>
            </a:xfrm>
            <a:prstGeom prst="downArrow">
              <a:avLst/>
            </a:prstGeom>
            <a:solidFill>
              <a:schemeClr val="accent5">
                <a:lumMod val="20000"/>
                <a:lumOff val="80000"/>
              </a:schemeClr>
            </a:solidFill>
            <a:ln>
              <a:solidFill>
                <a:schemeClr val="accent5">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98" name="Group 497"/>
          <p:cNvGrpSpPr/>
          <p:nvPr/>
        </p:nvGrpSpPr>
        <p:grpSpPr>
          <a:xfrm>
            <a:off x="121256" y="4937468"/>
            <a:ext cx="7624481" cy="731975"/>
            <a:chOff x="121256" y="5056736"/>
            <a:chExt cx="7624481" cy="731975"/>
          </a:xfrm>
        </p:grpSpPr>
        <p:cxnSp>
          <p:nvCxnSpPr>
            <p:cNvPr id="716" name="Straight Connector 715"/>
            <p:cNvCxnSpPr/>
            <p:nvPr/>
          </p:nvCxnSpPr>
          <p:spPr>
            <a:xfrm>
              <a:off x="2317704" y="5532594"/>
              <a:ext cx="2614619" cy="0"/>
            </a:xfrm>
            <a:prstGeom prst="line">
              <a:avLst/>
            </a:prstGeom>
            <a:ln w="76200" cap="flat" cmpd="sng" algn="ctr">
              <a:solidFill>
                <a:schemeClr val="accent1">
                  <a:lumMod val="7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717" name="Straight Connector 716"/>
            <p:cNvCxnSpPr/>
            <p:nvPr/>
          </p:nvCxnSpPr>
          <p:spPr>
            <a:xfrm>
              <a:off x="5715253" y="5532594"/>
              <a:ext cx="2030484" cy="0"/>
            </a:xfrm>
            <a:prstGeom prst="line">
              <a:avLst/>
            </a:prstGeom>
            <a:ln w="76200" cap="flat" cmpd="sng" algn="ctr">
              <a:solidFill>
                <a:schemeClr val="accent1">
                  <a:lumMod val="7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718" name="TextBox 717"/>
            <p:cNvSpPr txBox="1"/>
            <p:nvPr/>
          </p:nvSpPr>
          <p:spPr>
            <a:xfrm>
              <a:off x="4874404" y="5329867"/>
              <a:ext cx="897226" cy="369332"/>
            </a:xfrm>
            <a:prstGeom prst="rect">
              <a:avLst/>
            </a:prstGeom>
            <a:noFill/>
          </p:spPr>
          <p:txBody>
            <a:bodyPr wrap="none" rtlCol="0">
              <a:spAutoFit/>
            </a:bodyPr>
            <a:lstStyle/>
            <a:p>
              <a:r>
                <a:rPr lang="en-US" dirty="0"/>
                <a:t>NN..NN</a:t>
              </a:r>
            </a:p>
          </p:txBody>
        </p:sp>
        <p:sp>
          <p:nvSpPr>
            <p:cNvPr id="719" name="TextBox 718"/>
            <p:cNvSpPr txBox="1"/>
            <p:nvPr/>
          </p:nvSpPr>
          <p:spPr>
            <a:xfrm>
              <a:off x="121256" y="5327046"/>
              <a:ext cx="1272080" cy="461665"/>
            </a:xfrm>
            <a:prstGeom prst="rect">
              <a:avLst/>
            </a:prstGeom>
            <a:noFill/>
          </p:spPr>
          <p:txBody>
            <a:bodyPr wrap="none" rtlCol="0">
              <a:spAutoFit/>
            </a:bodyPr>
            <a:lstStyle/>
            <a:p>
              <a:r>
                <a:rPr lang="en-US" sz="2400" dirty="0"/>
                <a:t>scaffolds</a:t>
              </a:r>
            </a:p>
          </p:txBody>
        </p:sp>
        <p:sp>
          <p:nvSpPr>
            <p:cNvPr id="722" name="Down Arrow 721"/>
            <p:cNvSpPr/>
            <p:nvPr/>
          </p:nvSpPr>
          <p:spPr>
            <a:xfrm flipH="1">
              <a:off x="5254188" y="5056736"/>
              <a:ext cx="127916" cy="295466"/>
            </a:xfrm>
            <a:prstGeom prst="downArrow">
              <a:avLst/>
            </a:prstGeom>
            <a:solidFill>
              <a:schemeClr val="accent5">
                <a:lumMod val="20000"/>
                <a:lumOff val="80000"/>
              </a:schemeClr>
            </a:solidFill>
            <a:ln>
              <a:solidFill>
                <a:schemeClr val="accent5">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97" name="Group 496"/>
          <p:cNvGrpSpPr/>
          <p:nvPr/>
        </p:nvGrpSpPr>
        <p:grpSpPr>
          <a:xfrm>
            <a:off x="115999" y="3289737"/>
            <a:ext cx="7756332" cy="1633683"/>
            <a:chOff x="115999" y="3409005"/>
            <a:chExt cx="7756332" cy="1633683"/>
          </a:xfrm>
        </p:grpSpPr>
        <p:cxnSp>
          <p:nvCxnSpPr>
            <p:cNvPr id="496" name="Straight Connector 495"/>
            <p:cNvCxnSpPr/>
            <p:nvPr/>
          </p:nvCxnSpPr>
          <p:spPr>
            <a:xfrm>
              <a:off x="2317704" y="4954032"/>
              <a:ext cx="2614619" cy="0"/>
            </a:xfrm>
            <a:prstGeom prst="line">
              <a:avLst/>
            </a:prstGeom>
            <a:ln w="76200" cap="flat" cmpd="sng" algn="ctr">
              <a:solidFill>
                <a:schemeClr val="accent1">
                  <a:lumMod val="7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29" name="Straight Connector 528"/>
            <p:cNvCxnSpPr/>
            <p:nvPr/>
          </p:nvCxnSpPr>
          <p:spPr>
            <a:xfrm>
              <a:off x="3156361" y="3704471"/>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30" name="Straight Connector 529"/>
            <p:cNvCxnSpPr/>
            <p:nvPr/>
          </p:nvCxnSpPr>
          <p:spPr>
            <a:xfrm>
              <a:off x="3888708" y="3813835"/>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31" name="Straight Connector 530"/>
            <p:cNvCxnSpPr/>
            <p:nvPr/>
          </p:nvCxnSpPr>
          <p:spPr>
            <a:xfrm>
              <a:off x="2985446" y="4020250"/>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34" name="Straight Connector 533"/>
            <p:cNvCxnSpPr/>
            <p:nvPr/>
          </p:nvCxnSpPr>
          <p:spPr>
            <a:xfrm>
              <a:off x="2888275" y="3808744"/>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35" name="Straight Connector 534"/>
            <p:cNvCxnSpPr/>
            <p:nvPr/>
          </p:nvCxnSpPr>
          <p:spPr>
            <a:xfrm>
              <a:off x="3494122" y="3799664"/>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36" name="Straight Connector 535"/>
            <p:cNvCxnSpPr/>
            <p:nvPr/>
          </p:nvCxnSpPr>
          <p:spPr>
            <a:xfrm>
              <a:off x="3727419" y="3697385"/>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39" name="Straight Connector 538"/>
            <p:cNvCxnSpPr/>
            <p:nvPr/>
          </p:nvCxnSpPr>
          <p:spPr>
            <a:xfrm>
              <a:off x="2389076" y="4241601"/>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40" name="Straight Connector 539"/>
            <p:cNvCxnSpPr/>
            <p:nvPr/>
          </p:nvCxnSpPr>
          <p:spPr>
            <a:xfrm>
              <a:off x="2541526" y="4583548"/>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41" name="Straight Connector 540"/>
            <p:cNvCxnSpPr/>
            <p:nvPr/>
          </p:nvCxnSpPr>
          <p:spPr>
            <a:xfrm>
              <a:off x="2774823" y="4481269"/>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42" name="Straight Connector 541"/>
            <p:cNvCxnSpPr/>
            <p:nvPr/>
          </p:nvCxnSpPr>
          <p:spPr>
            <a:xfrm>
              <a:off x="2389076" y="4358890"/>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43" name="Straight Connector 542"/>
            <p:cNvCxnSpPr/>
            <p:nvPr/>
          </p:nvCxnSpPr>
          <p:spPr>
            <a:xfrm>
              <a:off x="2317704" y="4483264"/>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44" name="Straight Connector 543"/>
            <p:cNvCxnSpPr/>
            <p:nvPr/>
          </p:nvCxnSpPr>
          <p:spPr>
            <a:xfrm>
              <a:off x="2676843" y="4139322"/>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45" name="Straight Connector 544"/>
            <p:cNvCxnSpPr/>
            <p:nvPr/>
          </p:nvCxnSpPr>
          <p:spPr>
            <a:xfrm>
              <a:off x="3043356" y="4241601"/>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46" name="Straight Connector 545"/>
            <p:cNvCxnSpPr/>
            <p:nvPr/>
          </p:nvCxnSpPr>
          <p:spPr>
            <a:xfrm>
              <a:off x="3276653" y="4139322"/>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48" name="Straight Connector 547"/>
            <p:cNvCxnSpPr/>
            <p:nvPr/>
          </p:nvCxnSpPr>
          <p:spPr>
            <a:xfrm>
              <a:off x="2781076" y="4348330"/>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49" name="Straight Connector 548"/>
            <p:cNvCxnSpPr/>
            <p:nvPr/>
          </p:nvCxnSpPr>
          <p:spPr>
            <a:xfrm>
              <a:off x="2437293" y="4824582"/>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50" name="Straight Connector 549"/>
            <p:cNvCxnSpPr/>
            <p:nvPr/>
          </p:nvCxnSpPr>
          <p:spPr>
            <a:xfrm>
              <a:off x="3384573" y="4701645"/>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51" name="Straight Connector 550"/>
            <p:cNvCxnSpPr/>
            <p:nvPr/>
          </p:nvCxnSpPr>
          <p:spPr>
            <a:xfrm>
              <a:off x="2998826" y="4579266"/>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52" name="Straight Connector 551"/>
            <p:cNvCxnSpPr/>
            <p:nvPr/>
          </p:nvCxnSpPr>
          <p:spPr>
            <a:xfrm>
              <a:off x="3207847" y="4461977"/>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53" name="Straight Connector 552"/>
            <p:cNvCxnSpPr/>
            <p:nvPr/>
          </p:nvCxnSpPr>
          <p:spPr>
            <a:xfrm>
              <a:off x="3322090" y="4345874"/>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54" name="Straight Connector 553"/>
            <p:cNvCxnSpPr/>
            <p:nvPr/>
          </p:nvCxnSpPr>
          <p:spPr>
            <a:xfrm>
              <a:off x="3390826" y="4568706"/>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56" name="Straight Connector 555"/>
            <p:cNvCxnSpPr/>
            <p:nvPr/>
          </p:nvCxnSpPr>
          <p:spPr>
            <a:xfrm>
              <a:off x="3008351" y="4817496"/>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57" name="Straight Connector 556"/>
            <p:cNvCxnSpPr/>
            <p:nvPr/>
          </p:nvCxnSpPr>
          <p:spPr>
            <a:xfrm>
              <a:off x="2622604" y="4695117"/>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58" name="Straight Connector 557"/>
            <p:cNvCxnSpPr/>
            <p:nvPr/>
          </p:nvCxnSpPr>
          <p:spPr>
            <a:xfrm>
              <a:off x="3014604" y="4684557"/>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59" name="Straight Connector 558"/>
            <p:cNvCxnSpPr/>
            <p:nvPr/>
          </p:nvCxnSpPr>
          <p:spPr>
            <a:xfrm>
              <a:off x="3804239" y="4137328"/>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60" name="Straight Connector 559"/>
            <p:cNvCxnSpPr/>
            <p:nvPr/>
          </p:nvCxnSpPr>
          <p:spPr>
            <a:xfrm>
              <a:off x="3999309" y="4479275"/>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61" name="Straight Connector 560"/>
            <p:cNvCxnSpPr/>
            <p:nvPr/>
          </p:nvCxnSpPr>
          <p:spPr>
            <a:xfrm>
              <a:off x="4232606" y="4376996"/>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62" name="Straight Connector 561"/>
            <p:cNvCxnSpPr/>
            <p:nvPr/>
          </p:nvCxnSpPr>
          <p:spPr>
            <a:xfrm>
              <a:off x="3804239" y="4254617"/>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63" name="Straight Connector 562"/>
            <p:cNvCxnSpPr/>
            <p:nvPr/>
          </p:nvCxnSpPr>
          <p:spPr>
            <a:xfrm>
              <a:off x="3775487" y="4378991"/>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64" name="Straight Connector 563"/>
            <p:cNvCxnSpPr/>
            <p:nvPr/>
          </p:nvCxnSpPr>
          <p:spPr>
            <a:xfrm>
              <a:off x="3595773" y="4020250"/>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65" name="Straight Connector 564"/>
            <p:cNvCxnSpPr/>
            <p:nvPr/>
          </p:nvCxnSpPr>
          <p:spPr>
            <a:xfrm>
              <a:off x="4501139" y="4137328"/>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66" name="Straight Connector 565"/>
            <p:cNvCxnSpPr/>
            <p:nvPr/>
          </p:nvCxnSpPr>
          <p:spPr>
            <a:xfrm>
              <a:off x="4118614" y="4057396"/>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67" name="Straight Connector 566"/>
            <p:cNvCxnSpPr/>
            <p:nvPr/>
          </p:nvCxnSpPr>
          <p:spPr>
            <a:xfrm>
              <a:off x="3323968" y="3897871"/>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68" name="Straight Connector 567"/>
            <p:cNvCxnSpPr/>
            <p:nvPr/>
          </p:nvCxnSpPr>
          <p:spPr>
            <a:xfrm>
              <a:off x="4196239" y="4244057"/>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69" name="Straight Connector 568"/>
            <p:cNvCxnSpPr/>
            <p:nvPr/>
          </p:nvCxnSpPr>
          <p:spPr>
            <a:xfrm>
              <a:off x="3895076" y="4720309"/>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70" name="Straight Connector 569"/>
            <p:cNvCxnSpPr/>
            <p:nvPr/>
          </p:nvCxnSpPr>
          <p:spPr>
            <a:xfrm>
              <a:off x="4627423" y="4829673"/>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71" name="Straight Connector 570"/>
            <p:cNvCxnSpPr/>
            <p:nvPr/>
          </p:nvCxnSpPr>
          <p:spPr>
            <a:xfrm>
              <a:off x="4456609" y="4474993"/>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72" name="Straight Connector 571"/>
            <p:cNvCxnSpPr/>
            <p:nvPr/>
          </p:nvCxnSpPr>
          <p:spPr>
            <a:xfrm>
              <a:off x="4609059" y="4358890"/>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73" name="Straight Connector 572"/>
            <p:cNvCxnSpPr/>
            <p:nvPr/>
          </p:nvCxnSpPr>
          <p:spPr>
            <a:xfrm>
              <a:off x="3626990" y="4505611"/>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74" name="Straight Connector 573"/>
            <p:cNvCxnSpPr/>
            <p:nvPr/>
          </p:nvCxnSpPr>
          <p:spPr>
            <a:xfrm>
              <a:off x="3626990" y="4824582"/>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75" name="Straight Connector 574"/>
            <p:cNvCxnSpPr/>
            <p:nvPr/>
          </p:nvCxnSpPr>
          <p:spPr>
            <a:xfrm>
              <a:off x="4232837" y="4815502"/>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76" name="Straight Connector 575"/>
            <p:cNvCxnSpPr/>
            <p:nvPr/>
          </p:nvCxnSpPr>
          <p:spPr>
            <a:xfrm>
              <a:off x="4466134" y="4713223"/>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77" name="Straight Connector 576"/>
            <p:cNvCxnSpPr/>
            <p:nvPr/>
          </p:nvCxnSpPr>
          <p:spPr>
            <a:xfrm>
              <a:off x="4080387" y="4590844"/>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78" name="Straight Connector 577"/>
            <p:cNvCxnSpPr/>
            <p:nvPr/>
          </p:nvCxnSpPr>
          <p:spPr>
            <a:xfrm>
              <a:off x="4472387" y="4580284"/>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99" name="Straight Connector 598"/>
            <p:cNvCxnSpPr/>
            <p:nvPr/>
          </p:nvCxnSpPr>
          <p:spPr>
            <a:xfrm>
              <a:off x="4208765" y="3916955"/>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65" name="Straight Connector 664"/>
            <p:cNvCxnSpPr/>
            <p:nvPr/>
          </p:nvCxnSpPr>
          <p:spPr>
            <a:xfrm>
              <a:off x="5841847" y="4959368"/>
              <a:ext cx="2030484" cy="0"/>
            </a:xfrm>
            <a:prstGeom prst="line">
              <a:avLst/>
            </a:prstGeom>
            <a:ln w="76200" cap="flat" cmpd="sng" algn="ctr">
              <a:solidFill>
                <a:schemeClr val="accent1">
                  <a:lumMod val="7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67" name="Straight Connector 666"/>
            <p:cNvCxnSpPr/>
            <p:nvPr/>
          </p:nvCxnSpPr>
          <p:spPr>
            <a:xfrm>
              <a:off x="6828716" y="3819171"/>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68" name="Straight Connector 667"/>
            <p:cNvCxnSpPr/>
            <p:nvPr/>
          </p:nvCxnSpPr>
          <p:spPr>
            <a:xfrm>
              <a:off x="6107062" y="4020476"/>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70" name="Straight Connector 669"/>
            <p:cNvCxnSpPr/>
            <p:nvPr/>
          </p:nvCxnSpPr>
          <p:spPr>
            <a:xfrm>
              <a:off x="6434130" y="3805000"/>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71" name="Straight Connector 670"/>
            <p:cNvCxnSpPr/>
            <p:nvPr/>
          </p:nvCxnSpPr>
          <p:spPr>
            <a:xfrm>
              <a:off x="6667427" y="3702721"/>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79" name="Straight Connector 678"/>
            <p:cNvCxnSpPr/>
            <p:nvPr/>
          </p:nvCxnSpPr>
          <p:spPr>
            <a:xfrm>
              <a:off x="5924155" y="4383085"/>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80" name="Straight Connector 679"/>
            <p:cNvCxnSpPr/>
            <p:nvPr/>
          </p:nvCxnSpPr>
          <p:spPr>
            <a:xfrm>
              <a:off x="5983364" y="4246937"/>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81" name="Straight Connector 680"/>
            <p:cNvCxnSpPr/>
            <p:nvPr/>
          </p:nvCxnSpPr>
          <p:spPr>
            <a:xfrm>
              <a:off x="6216661" y="4144658"/>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84" name="Straight Connector 683"/>
            <p:cNvCxnSpPr/>
            <p:nvPr/>
          </p:nvCxnSpPr>
          <p:spPr>
            <a:xfrm>
              <a:off x="6324581" y="4706981"/>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85" name="Straight Connector 684"/>
            <p:cNvCxnSpPr/>
            <p:nvPr/>
          </p:nvCxnSpPr>
          <p:spPr>
            <a:xfrm>
              <a:off x="5938834" y="4584602"/>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86" name="Straight Connector 685"/>
            <p:cNvCxnSpPr/>
            <p:nvPr/>
          </p:nvCxnSpPr>
          <p:spPr>
            <a:xfrm>
              <a:off x="6147855" y="4467313"/>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87" name="Straight Connector 686"/>
            <p:cNvCxnSpPr/>
            <p:nvPr/>
          </p:nvCxnSpPr>
          <p:spPr>
            <a:xfrm>
              <a:off x="6262098" y="4351210"/>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88" name="Straight Connector 687"/>
            <p:cNvCxnSpPr/>
            <p:nvPr/>
          </p:nvCxnSpPr>
          <p:spPr>
            <a:xfrm>
              <a:off x="6330834" y="4574042"/>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89" name="Straight Connector 688"/>
            <p:cNvCxnSpPr/>
            <p:nvPr/>
          </p:nvCxnSpPr>
          <p:spPr>
            <a:xfrm>
              <a:off x="5846071" y="4822832"/>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91" name="Straight Connector 690"/>
            <p:cNvCxnSpPr/>
            <p:nvPr/>
          </p:nvCxnSpPr>
          <p:spPr>
            <a:xfrm>
              <a:off x="5954612" y="4689893"/>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92" name="Straight Connector 691"/>
            <p:cNvCxnSpPr/>
            <p:nvPr/>
          </p:nvCxnSpPr>
          <p:spPr>
            <a:xfrm>
              <a:off x="6744247" y="4142664"/>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93" name="Straight Connector 692"/>
            <p:cNvCxnSpPr/>
            <p:nvPr/>
          </p:nvCxnSpPr>
          <p:spPr>
            <a:xfrm>
              <a:off x="6939317" y="4484611"/>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94" name="Straight Connector 693"/>
            <p:cNvCxnSpPr/>
            <p:nvPr/>
          </p:nvCxnSpPr>
          <p:spPr>
            <a:xfrm>
              <a:off x="7172614" y="4382332"/>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95" name="Straight Connector 694"/>
            <p:cNvCxnSpPr/>
            <p:nvPr/>
          </p:nvCxnSpPr>
          <p:spPr>
            <a:xfrm>
              <a:off x="6744247" y="4259953"/>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96" name="Straight Connector 695"/>
            <p:cNvCxnSpPr/>
            <p:nvPr/>
          </p:nvCxnSpPr>
          <p:spPr>
            <a:xfrm>
              <a:off x="6715495" y="4384327"/>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97" name="Straight Connector 696"/>
            <p:cNvCxnSpPr/>
            <p:nvPr/>
          </p:nvCxnSpPr>
          <p:spPr>
            <a:xfrm>
              <a:off x="6535781" y="4025586"/>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98" name="Straight Connector 697"/>
            <p:cNvCxnSpPr/>
            <p:nvPr/>
          </p:nvCxnSpPr>
          <p:spPr>
            <a:xfrm>
              <a:off x="7441147" y="4142664"/>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99" name="Straight Connector 698"/>
            <p:cNvCxnSpPr/>
            <p:nvPr/>
          </p:nvCxnSpPr>
          <p:spPr>
            <a:xfrm>
              <a:off x="7058622" y="4062732"/>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700" name="Straight Connector 699"/>
            <p:cNvCxnSpPr/>
            <p:nvPr/>
          </p:nvCxnSpPr>
          <p:spPr>
            <a:xfrm>
              <a:off x="6263976" y="3903207"/>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701" name="Straight Connector 700"/>
            <p:cNvCxnSpPr/>
            <p:nvPr/>
          </p:nvCxnSpPr>
          <p:spPr>
            <a:xfrm>
              <a:off x="7136247" y="4249393"/>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702" name="Straight Connector 701"/>
            <p:cNvCxnSpPr/>
            <p:nvPr/>
          </p:nvCxnSpPr>
          <p:spPr>
            <a:xfrm>
              <a:off x="6835084" y="4725645"/>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703" name="Straight Connector 702"/>
            <p:cNvCxnSpPr/>
            <p:nvPr/>
          </p:nvCxnSpPr>
          <p:spPr>
            <a:xfrm>
              <a:off x="7567431" y="4835009"/>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704" name="Straight Connector 703"/>
            <p:cNvCxnSpPr/>
            <p:nvPr/>
          </p:nvCxnSpPr>
          <p:spPr>
            <a:xfrm>
              <a:off x="7396617" y="4480329"/>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705" name="Straight Connector 704"/>
            <p:cNvCxnSpPr/>
            <p:nvPr/>
          </p:nvCxnSpPr>
          <p:spPr>
            <a:xfrm>
              <a:off x="7549067" y="4364226"/>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706" name="Straight Connector 705"/>
            <p:cNvCxnSpPr/>
            <p:nvPr/>
          </p:nvCxnSpPr>
          <p:spPr>
            <a:xfrm>
              <a:off x="6566998" y="4510947"/>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707" name="Straight Connector 706"/>
            <p:cNvCxnSpPr/>
            <p:nvPr/>
          </p:nvCxnSpPr>
          <p:spPr>
            <a:xfrm>
              <a:off x="6566998" y="4829918"/>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708" name="Straight Connector 707"/>
            <p:cNvCxnSpPr/>
            <p:nvPr/>
          </p:nvCxnSpPr>
          <p:spPr>
            <a:xfrm>
              <a:off x="7172845" y="4820838"/>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709" name="Straight Connector 708"/>
            <p:cNvCxnSpPr/>
            <p:nvPr/>
          </p:nvCxnSpPr>
          <p:spPr>
            <a:xfrm>
              <a:off x="7406142" y="4718559"/>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710" name="Straight Connector 709"/>
            <p:cNvCxnSpPr/>
            <p:nvPr/>
          </p:nvCxnSpPr>
          <p:spPr>
            <a:xfrm>
              <a:off x="7020395" y="4596180"/>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711" name="Straight Connector 710"/>
            <p:cNvCxnSpPr/>
            <p:nvPr/>
          </p:nvCxnSpPr>
          <p:spPr>
            <a:xfrm>
              <a:off x="7412395" y="4585620"/>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712" name="Straight Connector 711"/>
            <p:cNvCxnSpPr/>
            <p:nvPr/>
          </p:nvCxnSpPr>
          <p:spPr>
            <a:xfrm>
              <a:off x="7148773" y="3922291"/>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713" name="Straight Connector 712"/>
            <p:cNvCxnSpPr/>
            <p:nvPr/>
          </p:nvCxnSpPr>
          <p:spPr>
            <a:xfrm>
              <a:off x="6765644" y="3927655"/>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715" name="TextBox 714"/>
            <p:cNvSpPr txBox="1"/>
            <p:nvPr/>
          </p:nvSpPr>
          <p:spPr>
            <a:xfrm>
              <a:off x="115999" y="4581023"/>
              <a:ext cx="1070486" cy="461665"/>
            </a:xfrm>
            <a:prstGeom prst="rect">
              <a:avLst/>
            </a:prstGeom>
            <a:noFill/>
          </p:spPr>
          <p:txBody>
            <a:bodyPr wrap="none" rtlCol="0">
              <a:spAutoFit/>
            </a:bodyPr>
            <a:lstStyle/>
            <a:p>
              <a:r>
                <a:rPr lang="en-US" sz="2400" dirty="0" err="1"/>
                <a:t>contigs</a:t>
              </a:r>
              <a:endParaRPr lang="en-US" sz="2400" dirty="0"/>
            </a:p>
          </p:txBody>
        </p:sp>
        <p:sp>
          <p:nvSpPr>
            <p:cNvPr id="723" name="Down Arrow 722"/>
            <p:cNvSpPr/>
            <p:nvPr/>
          </p:nvSpPr>
          <p:spPr>
            <a:xfrm flipH="1">
              <a:off x="5254188" y="3409005"/>
              <a:ext cx="127916" cy="295466"/>
            </a:xfrm>
            <a:prstGeom prst="downArrow">
              <a:avLst/>
            </a:prstGeom>
            <a:solidFill>
              <a:schemeClr val="accent5">
                <a:lumMod val="20000"/>
                <a:lumOff val="80000"/>
              </a:schemeClr>
            </a:solidFill>
            <a:ln>
              <a:solidFill>
                <a:schemeClr val="accent5">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724" name="TextBox 723"/>
          <p:cNvSpPr txBox="1"/>
          <p:nvPr/>
        </p:nvSpPr>
        <p:spPr>
          <a:xfrm>
            <a:off x="115999" y="3271025"/>
            <a:ext cx="2554674" cy="461665"/>
          </a:xfrm>
          <a:prstGeom prst="rect">
            <a:avLst/>
          </a:prstGeom>
          <a:noFill/>
        </p:spPr>
        <p:txBody>
          <a:bodyPr wrap="none" rtlCol="0">
            <a:spAutoFit/>
          </a:bodyPr>
          <a:lstStyle/>
          <a:p>
            <a:r>
              <a:rPr lang="en-US" sz="2400" dirty="0" err="1"/>
              <a:t>unitigs</a:t>
            </a:r>
            <a:r>
              <a:rPr lang="en-US" sz="2400" dirty="0"/>
              <a:t>, </a:t>
            </a:r>
            <a:r>
              <a:rPr lang="en-US" sz="2400" dirty="0" err="1"/>
              <a:t>superreads</a:t>
            </a:r>
            <a:endParaRPr lang="en-US" sz="2400" dirty="0"/>
          </a:p>
        </p:txBody>
      </p:sp>
      <p:sp>
        <p:nvSpPr>
          <p:cNvPr id="500" name="Slide Number Placeholder 499"/>
          <p:cNvSpPr>
            <a:spLocks noGrp="1"/>
          </p:cNvSpPr>
          <p:nvPr>
            <p:ph type="sldNum" sz="quarter" idx="12"/>
          </p:nvPr>
        </p:nvSpPr>
        <p:spPr/>
        <p:txBody>
          <a:bodyPr/>
          <a:lstStyle/>
          <a:p>
            <a:fld id="{9DA039C4-C5F2-1743-BB7A-5D831266C61E}" type="slidenum">
              <a:rPr lang="en-US" smtClean="0"/>
              <a:t>5</a:t>
            </a:fld>
            <a:endParaRPr lang="en-US"/>
          </a:p>
        </p:txBody>
      </p:sp>
    </p:spTree>
    <p:extLst>
      <p:ext uri="{BB962C8B-B14F-4D97-AF65-F5344CB8AC3E}">
        <p14:creationId xmlns:p14="http://schemas.microsoft.com/office/powerpoint/2010/main" val="1632526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9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9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9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4"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ECD3BAF-8612-1E92-D532-8621F40C4516}"/>
              </a:ext>
            </a:extLst>
          </p:cNvPr>
          <p:cNvSpPr>
            <a:spLocks noGrp="1"/>
          </p:cNvSpPr>
          <p:nvPr>
            <p:ph type="sldNum" sz="quarter" idx="12"/>
          </p:nvPr>
        </p:nvSpPr>
        <p:spPr/>
        <p:txBody>
          <a:bodyPr/>
          <a:lstStyle/>
          <a:p>
            <a:fld id="{9DA039C4-C5F2-1743-BB7A-5D831266C61E}" type="slidenum">
              <a:rPr lang="en-US" smtClean="0"/>
              <a:t>50</a:t>
            </a:fld>
            <a:endParaRPr lang="en-US"/>
          </a:p>
        </p:txBody>
      </p:sp>
      <p:pic>
        <p:nvPicPr>
          <p:cNvPr id="1026" name="Picture 2">
            <a:extLst>
              <a:ext uri="{FF2B5EF4-FFF2-40B4-BE49-F238E27FC236}">
                <a16:creationId xmlns:a16="http://schemas.microsoft.com/office/drawing/2014/main" id="{BC499CC1-F442-06E0-EB0F-2C252B9B77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6533" y="381000"/>
            <a:ext cx="7890933" cy="5918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060145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Assemblies are hypotheses</a:t>
            </a:r>
          </a:p>
        </p:txBody>
      </p:sp>
      <p:sp>
        <p:nvSpPr>
          <p:cNvPr id="3" name="Content Placeholder 2"/>
          <p:cNvSpPr>
            <a:spLocks noGrp="1"/>
          </p:cNvSpPr>
          <p:nvPr>
            <p:ph idx="1"/>
          </p:nvPr>
        </p:nvSpPr>
        <p:spPr>
          <a:xfrm>
            <a:off x="457200" y="1715076"/>
            <a:ext cx="8229600" cy="2717224"/>
          </a:xfrm>
        </p:spPr>
        <p:txBody>
          <a:bodyPr>
            <a:noAutofit/>
          </a:bodyPr>
          <a:lstStyle/>
          <a:p>
            <a:pPr marL="0" indent="0">
              <a:buNone/>
            </a:pPr>
            <a:r>
              <a:rPr lang="en-US" sz="2800" dirty="0"/>
              <a:t>... there will always be </a:t>
            </a:r>
            <a:r>
              <a:rPr lang="en-US" sz="2800" b="1" i="1" dirty="0"/>
              <a:t>some degree of error </a:t>
            </a:r>
            <a:r>
              <a:rPr lang="en-US" sz="2800" dirty="0"/>
              <a:t>in the characterized genome sequence, both on the level of individual nucleotides and in the ordering of sequence blocks. ..., every genome assembly is the result of a series of assembly heuristics and should accordingly be treated as </a:t>
            </a:r>
            <a:r>
              <a:rPr lang="en-US" sz="2800" b="1" dirty="0"/>
              <a:t>a working hypothesis</a:t>
            </a:r>
            <a:r>
              <a:rPr lang="en-US" sz="2800" dirty="0"/>
              <a:t>.</a:t>
            </a:r>
          </a:p>
        </p:txBody>
      </p:sp>
      <p:sp>
        <p:nvSpPr>
          <p:cNvPr id="4" name="Slide Number Placeholder 3"/>
          <p:cNvSpPr>
            <a:spLocks noGrp="1"/>
          </p:cNvSpPr>
          <p:nvPr>
            <p:ph type="sldNum" sz="quarter" idx="12"/>
          </p:nvPr>
        </p:nvSpPr>
        <p:spPr/>
        <p:txBody>
          <a:bodyPr/>
          <a:lstStyle/>
          <a:p>
            <a:fld id="{9DA039C4-C5F2-1743-BB7A-5D831266C61E}" type="slidenum">
              <a:rPr lang="en-US" smtClean="0"/>
              <a:t>51</a:t>
            </a:fld>
            <a:endParaRPr lang="en-US"/>
          </a:p>
        </p:txBody>
      </p:sp>
      <p:sp>
        <p:nvSpPr>
          <p:cNvPr id="5" name="TextBox 4"/>
          <p:cNvSpPr txBox="1"/>
          <p:nvPr/>
        </p:nvSpPr>
        <p:spPr>
          <a:xfrm>
            <a:off x="546100" y="5974318"/>
            <a:ext cx="2597624" cy="246221"/>
          </a:xfrm>
          <a:prstGeom prst="rect">
            <a:avLst/>
          </a:prstGeom>
          <a:noFill/>
        </p:spPr>
        <p:txBody>
          <a:bodyPr wrap="none" rtlCol="0">
            <a:spAutoFit/>
          </a:bodyPr>
          <a:lstStyle/>
          <a:p>
            <a:r>
              <a:rPr lang="en-US" sz="1000" dirty="0"/>
              <a:t>Evolutionary Conservation, 7:1026-1042, 2014</a:t>
            </a:r>
          </a:p>
        </p:txBody>
      </p:sp>
    </p:spTree>
    <p:extLst>
      <p:ext uri="{BB962C8B-B14F-4D97-AF65-F5344CB8AC3E}">
        <p14:creationId xmlns:p14="http://schemas.microsoft.com/office/powerpoint/2010/main" val="422332841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Assembly evaluation</a:t>
            </a:r>
          </a:p>
        </p:txBody>
      </p:sp>
      <p:sp>
        <p:nvSpPr>
          <p:cNvPr id="4" name="Content Placeholder 3"/>
          <p:cNvSpPr>
            <a:spLocks noGrp="1"/>
          </p:cNvSpPr>
          <p:nvPr>
            <p:ph idx="1"/>
          </p:nvPr>
        </p:nvSpPr>
        <p:spPr>
          <a:xfrm>
            <a:off x="457200" y="1183092"/>
            <a:ext cx="8229600" cy="5022976"/>
          </a:xfrm>
        </p:spPr>
        <p:txBody>
          <a:bodyPr>
            <a:normAutofit lnSpcReduction="10000"/>
          </a:bodyPr>
          <a:lstStyle/>
          <a:p>
            <a:pPr marL="457200" indent="-457200">
              <a:buFont typeface="+mj-lt"/>
              <a:buAutoNum type="arabicPeriod"/>
            </a:pPr>
            <a:r>
              <a:rPr lang="en-US" sz="2800" dirty="0"/>
              <a:t>No. of </a:t>
            </a:r>
            <a:r>
              <a:rPr lang="en-US" sz="2800" dirty="0" err="1"/>
              <a:t>contigs</a:t>
            </a:r>
            <a:r>
              <a:rPr lang="en-US" sz="2800" dirty="0"/>
              <a:t>: the total number of </a:t>
            </a:r>
            <a:r>
              <a:rPr lang="en-US" sz="2800" dirty="0" err="1"/>
              <a:t>contigs</a:t>
            </a:r>
            <a:r>
              <a:rPr lang="en-US" sz="2800" dirty="0"/>
              <a:t> in the assembly.</a:t>
            </a:r>
          </a:p>
          <a:p>
            <a:pPr marL="457200" indent="-457200">
              <a:buFont typeface="+mj-lt"/>
              <a:buAutoNum type="arabicPeriod"/>
            </a:pPr>
            <a:r>
              <a:rPr lang="en-US" sz="2800" dirty="0"/>
              <a:t>Largest </a:t>
            </a:r>
            <a:r>
              <a:rPr lang="en-US" sz="2800" dirty="0" err="1"/>
              <a:t>contig</a:t>
            </a:r>
            <a:r>
              <a:rPr lang="en-US" sz="2800" dirty="0"/>
              <a:t>: the length of the largest </a:t>
            </a:r>
            <a:r>
              <a:rPr lang="en-US" sz="2800" dirty="0" err="1"/>
              <a:t>contig</a:t>
            </a:r>
            <a:r>
              <a:rPr lang="en-US" sz="2800" dirty="0"/>
              <a:t> in the assembly.</a:t>
            </a:r>
          </a:p>
          <a:p>
            <a:pPr marL="457200" indent="-457200">
              <a:buFont typeface="+mj-lt"/>
              <a:buAutoNum type="arabicPeriod"/>
            </a:pPr>
            <a:r>
              <a:rPr lang="en-US" sz="2800" dirty="0"/>
              <a:t>Total length: total assembly length</a:t>
            </a:r>
          </a:p>
          <a:p>
            <a:pPr marL="457200" indent="-457200">
              <a:buFont typeface="+mj-lt"/>
              <a:buAutoNum type="arabicPeriod"/>
            </a:pPr>
            <a:r>
              <a:rPr lang="en-US" sz="2800" dirty="0" err="1"/>
              <a:t>Nxx</a:t>
            </a:r>
            <a:r>
              <a:rPr lang="en-US" sz="2800" dirty="0"/>
              <a:t> (N50), </a:t>
            </a:r>
            <a:r>
              <a:rPr lang="en-US" sz="2800" dirty="0" err="1"/>
              <a:t>NGxx</a:t>
            </a:r>
            <a:r>
              <a:rPr lang="en-US" sz="2800" dirty="0"/>
              <a:t> (NG50)</a:t>
            </a:r>
          </a:p>
          <a:p>
            <a:pPr marL="457200" indent="-457200">
              <a:buFont typeface="+mj-lt"/>
              <a:buAutoNum type="arabicPeriod"/>
            </a:pPr>
            <a:r>
              <a:rPr lang="en-US" sz="2800" dirty="0"/>
              <a:t>Using a reference genome, No. of </a:t>
            </a:r>
            <a:r>
              <a:rPr lang="en-US" sz="2800" dirty="0" err="1"/>
              <a:t>misassemblies</a:t>
            </a:r>
            <a:r>
              <a:rPr lang="en-US" sz="2800" dirty="0"/>
              <a:t>, No. INDEL per 100 </a:t>
            </a:r>
            <a:r>
              <a:rPr lang="en-US" sz="2800" dirty="0" err="1"/>
              <a:t>kbp</a:t>
            </a:r>
            <a:r>
              <a:rPr lang="en-US" sz="2800" dirty="0"/>
              <a:t>, and No. of mismatches per 100 </a:t>
            </a:r>
            <a:r>
              <a:rPr lang="en-US" sz="2800" dirty="0" err="1"/>
              <a:t>kbp</a:t>
            </a:r>
            <a:r>
              <a:rPr lang="en-US" sz="2800" dirty="0"/>
              <a:t> are reported</a:t>
            </a:r>
          </a:p>
          <a:p>
            <a:pPr marL="457200" indent="-457200">
              <a:buFont typeface="+mj-lt"/>
              <a:buAutoNum type="arabicPeriod"/>
            </a:pPr>
            <a:r>
              <a:rPr lang="en-US" sz="2800" dirty="0"/>
              <a:t>Evaluation with BUSCO (Benchmarking Universal Single-Copy Orthologs)</a:t>
            </a:r>
          </a:p>
        </p:txBody>
      </p:sp>
      <p:sp>
        <p:nvSpPr>
          <p:cNvPr id="3" name="TextBox 2"/>
          <p:cNvSpPr txBox="1"/>
          <p:nvPr/>
        </p:nvSpPr>
        <p:spPr>
          <a:xfrm>
            <a:off x="651933" y="6383867"/>
            <a:ext cx="2858112" cy="246221"/>
          </a:xfrm>
          <a:prstGeom prst="rect">
            <a:avLst/>
          </a:prstGeom>
          <a:noFill/>
        </p:spPr>
        <p:txBody>
          <a:bodyPr wrap="none" rtlCol="0">
            <a:spAutoFit/>
          </a:bodyPr>
          <a:lstStyle/>
          <a:p>
            <a:r>
              <a:rPr lang="en-US" sz="1000" dirty="0" err="1"/>
              <a:t>Gurevich</a:t>
            </a:r>
            <a:r>
              <a:rPr lang="en-US" sz="1000" dirty="0"/>
              <a:t> et al., 2013 Bioinformatics 29</a:t>
            </a:r>
            <a:r>
              <a:rPr lang="en-US" sz="1000" b="1" dirty="0"/>
              <a:t>:</a:t>
            </a:r>
            <a:r>
              <a:rPr lang="en-US" sz="1000" dirty="0"/>
              <a:t> 1072-1075.</a:t>
            </a:r>
          </a:p>
        </p:txBody>
      </p:sp>
      <p:sp>
        <p:nvSpPr>
          <p:cNvPr id="5" name="Slide Number Placeholder 4"/>
          <p:cNvSpPr>
            <a:spLocks noGrp="1"/>
          </p:cNvSpPr>
          <p:nvPr>
            <p:ph type="sldNum" sz="quarter" idx="12"/>
          </p:nvPr>
        </p:nvSpPr>
        <p:spPr/>
        <p:txBody>
          <a:bodyPr/>
          <a:lstStyle/>
          <a:p>
            <a:fld id="{9DA039C4-C5F2-1743-BB7A-5D831266C61E}" type="slidenum">
              <a:rPr lang="en-US" smtClean="0"/>
              <a:t>52</a:t>
            </a:fld>
            <a:endParaRPr lang="en-US"/>
          </a:p>
        </p:txBody>
      </p:sp>
    </p:spTree>
    <p:extLst>
      <p:ext uri="{BB962C8B-B14F-4D97-AF65-F5344CB8AC3E}">
        <p14:creationId xmlns:p14="http://schemas.microsoft.com/office/powerpoint/2010/main" val="128197672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Outline</a:t>
            </a:r>
          </a:p>
        </p:txBody>
      </p:sp>
      <p:sp>
        <p:nvSpPr>
          <p:cNvPr id="3" name="Content Placeholder 2"/>
          <p:cNvSpPr>
            <a:spLocks noGrp="1"/>
          </p:cNvSpPr>
          <p:nvPr>
            <p:ph idx="1"/>
          </p:nvPr>
        </p:nvSpPr>
        <p:spPr>
          <a:xfrm>
            <a:off x="493558" y="1227327"/>
            <a:ext cx="8193242" cy="5129023"/>
          </a:xfrm>
        </p:spPr>
        <p:txBody>
          <a:bodyPr>
            <a:normAutofit/>
          </a:bodyPr>
          <a:lstStyle/>
          <a:p>
            <a:pPr>
              <a:lnSpc>
                <a:spcPct val="120000"/>
              </a:lnSpc>
            </a:pPr>
            <a:r>
              <a:rPr lang="en-US" sz="2800" dirty="0">
                <a:solidFill>
                  <a:schemeClr val="bg1">
                    <a:lumMod val="85000"/>
                  </a:schemeClr>
                </a:solidFill>
              </a:rPr>
              <a:t>Genome assembly: concept</a:t>
            </a:r>
          </a:p>
          <a:p>
            <a:pPr>
              <a:lnSpc>
                <a:spcPct val="120000"/>
              </a:lnSpc>
            </a:pPr>
            <a:r>
              <a:rPr lang="en-US" sz="2800" dirty="0">
                <a:solidFill>
                  <a:schemeClr val="bg1">
                    <a:lumMod val="85000"/>
                  </a:schemeClr>
                </a:solidFill>
              </a:rPr>
              <a:t>Assembly algorithms: OLC/De </a:t>
            </a:r>
            <a:r>
              <a:rPr lang="en-US" sz="2800" dirty="0" err="1">
                <a:solidFill>
                  <a:schemeClr val="bg1">
                    <a:lumMod val="85000"/>
                  </a:schemeClr>
                </a:solidFill>
              </a:rPr>
              <a:t>Bruijn</a:t>
            </a:r>
            <a:r>
              <a:rPr lang="en-US" sz="2800" dirty="0">
                <a:solidFill>
                  <a:schemeClr val="bg1">
                    <a:lumMod val="85000"/>
                  </a:schemeClr>
                </a:solidFill>
              </a:rPr>
              <a:t> graph</a:t>
            </a:r>
          </a:p>
          <a:p>
            <a:pPr>
              <a:lnSpc>
                <a:spcPct val="120000"/>
              </a:lnSpc>
            </a:pPr>
            <a:r>
              <a:rPr lang="en-US" sz="2800" dirty="0">
                <a:solidFill>
                  <a:schemeClr val="bg1">
                    <a:lumMod val="85000"/>
                  </a:schemeClr>
                </a:solidFill>
              </a:rPr>
              <a:t>Error correction (</a:t>
            </a:r>
            <a:r>
              <a:rPr lang="en-US" sz="2800" dirty="0" err="1">
                <a:solidFill>
                  <a:schemeClr val="bg1">
                    <a:lumMod val="85000"/>
                  </a:schemeClr>
                </a:solidFill>
              </a:rPr>
              <a:t>Kmer</a:t>
            </a:r>
            <a:r>
              <a:rPr lang="en-US" sz="2800" dirty="0">
                <a:solidFill>
                  <a:schemeClr val="bg1">
                    <a:lumMod val="85000"/>
                  </a:schemeClr>
                </a:solidFill>
              </a:rPr>
              <a:t> counts)</a:t>
            </a:r>
          </a:p>
          <a:p>
            <a:pPr>
              <a:lnSpc>
                <a:spcPct val="120000"/>
              </a:lnSpc>
            </a:pPr>
            <a:r>
              <a:rPr lang="en-US" sz="2800" dirty="0">
                <a:solidFill>
                  <a:schemeClr val="bg1">
                    <a:lumMod val="85000"/>
                  </a:schemeClr>
                </a:solidFill>
              </a:rPr>
              <a:t>Assembly strategy to cope with the repeat problem</a:t>
            </a:r>
          </a:p>
          <a:p>
            <a:pPr marL="0" indent="0">
              <a:lnSpc>
                <a:spcPct val="120000"/>
              </a:lnSpc>
              <a:buNone/>
            </a:pPr>
            <a:r>
              <a:rPr lang="en-US" sz="2800" dirty="0">
                <a:solidFill>
                  <a:schemeClr val="bg1">
                    <a:lumMod val="85000"/>
                  </a:schemeClr>
                </a:solidFill>
              </a:rPr>
              <a:t>(mate-pair reads, long reads, others)</a:t>
            </a:r>
          </a:p>
          <a:p>
            <a:pPr>
              <a:lnSpc>
                <a:spcPct val="120000"/>
              </a:lnSpc>
            </a:pPr>
            <a:r>
              <a:rPr lang="en-US" sz="2800" dirty="0">
                <a:solidFill>
                  <a:schemeClr val="bg1">
                    <a:lumMod val="85000"/>
                  </a:schemeClr>
                </a:solidFill>
              </a:rPr>
              <a:t>Assembly evaluation (N50, comparison to a reference genome)</a:t>
            </a:r>
          </a:p>
          <a:p>
            <a:pPr>
              <a:lnSpc>
                <a:spcPct val="120000"/>
              </a:lnSpc>
            </a:pPr>
            <a:r>
              <a:rPr lang="en-US" sz="3600" dirty="0"/>
              <a:t>Genome annotation</a:t>
            </a:r>
          </a:p>
        </p:txBody>
      </p:sp>
      <p:sp>
        <p:nvSpPr>
          <p:cNvPr id="4" name="Slide Number Placeholder 3"/>
          <p:cNvSpPr>
            <a:spLocks noGrp="1"/>
          </p:cNvSpPr>
          <p:nvPr>
            <p:ph type="sldNum" sz="quarter" idx="12"/>
          </p:nvPr>
        </p:nvSpPr>
        <p:spPr/>
        <p:txBody>
          <a:bodyPr/>
          <a:lstStyle/>
          <a:p>
            <a:fld id="{9DA039C4-C5F2-1743-BB7A-5D831266C61E}" type="slidenum">
              <a:rPr lang="en-US" smtClean="0"/>
              <a:t>53</a:t>
            </a:fld>
            <a:endParaRPr lang="en-US"/>
          </a:p>
        </p:txBody>
      </p:sp>
    </p:spTree>
    <p:extLst>
      <p:ext uri="{BB962C8B-B14F-4D97-AF65-F5344CB8AC3E}">
        <p14:creationId xmlns:p14="http://schemas.microsoft.com/office/powerpoint/2010/main" val="382726374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Gene annotation of eukaryotic genomes</a:t>
            </a:r>
          </a:p>
        </p:txBody>
      </p:sp>
      <p:sp>
        <p:nvSpPr>
          <p:cNvPr id="3" name="Content Placeholder 2"/>
          <p:cNvSpPr>
            <a:spLocks noGrp="1"/>
          </p:cNvSpPr>
          <p:nvPr>
            <p:ph idx="1"/>
          </p:nvPr>
        </p:nvSpPr>
        <p:spPr>
          <a:xfrm>
            <a:off x="457200" y="3512713"/>
            <a:ext cx="8229600" cy="1991365"/>
          </a:xfrm>
        </p:spPr>
        <p:txBody>
          <a:bodyPr>
            <a:noAutofit/>
          </a:bodyPr>
          <a:lstStyle/>
          <a:p>
            <a:pPr marL="0" indent="0">
              <a:buNone/>
            </a:pPr>
            <a:r>
              <a:rPr lang="en-US" sz="2800" dirty="0"/>
              <a:t>Gene prediction from genomic DNA sequences:</a:t>
            </a:r>
          </a:p>
          <a:p>
            <a:pPr marL="0" indent="0">
              <a:buNone/>
            </a:pPr>
            <a:r>
              <a:rPr lang="en-US" sz="2800" dirty="0"/>
              <a:t>to predict the </a:t>
            </a:r>
            <a:r>
              <a:rPr lang="en-US" sz="2800" b="1" i="1" dirty="0"/>
              <a:t>exon-intron </a:t>
            </a:r>
            <a:r>
              <a:rPr lang="en-US" sz="2800" dirty="0"/>
              <a:t>structures of the protein-encoding portions of transcripts (open reading frames or ORFs) and </a:t>
            </a:r>
            <a:r>
              <a:rPr lang="en-US" sz="2800" b="1" i="1" dirty="0" err="1"/>
              <a:t>untranslated</a:t>
            </a:r>
            <a:r>
              <a:rPr lang="en-US" sz="2800" b="1" i="1" dirty="0"/>
              <a:t> regions </a:t>
            </a:r>
            <a:r>
              <a:rPr lang="en-US" sz="2800" dirty="0"/>
              <a:t>(UTR).</a:t>
            </a:r>
          </a:p>
        </p:txBody>
      </p:sp>
      <p:pic>
        <p:nvPicPr>
          <p:cNvPr id="5" name="Picture 4" descr="Screenshot 2019-03-25 11.23.4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6628" y="1369121"/>
            <a:ext cx="8686800" cy="1866218"/>
          </a:xfrm>
          <a:prstGeom prst="rect">
            <a:avLst/>
          </a:prstGeom>
        </p:spPr>
      </p:pic>
      <p:sp>
        <p:nvSpPr>
          <p:cNvPr id="4" name="Slide Number Placeholder 3"/>
          <p:cNvSpPr>
            <a:spLocks noGrp="1"/>
          </p:cNvSpPr>
          <p:nvPr>
            <p:ph type="sldNum" sz="quarter" idx="12"/>
          </p:nvPr>
        </p:nvSpPr>
        <p:spPr/>
        <p:txBody>
          <a:bodyPr/>
          <a:lstStyle/>
          <a:p>
            <a:fld id="{9DA039C4-C5F2-1743-BB7A-5D831266C61E}" type="slidenum">
              <a:rPr lang="en-US" smtClean="0"/>
              <a:t>54</a:t>
            </a:fld>
            <a:endParaRPr lang="en-US"/>
          </a:p>
        </p:txBody>
      </p:sp>
      <p:sp>
        <p:nvSpPr>
          <p:cNvPr id="6" name="TextBox 5">
            <a:extLst>
              <a:ext uri="{FF2B5EF4-FFF2-40B4-BE49-F238E27FC236}">
                <a16:creationId xmlns:a16="http://schemas.microsoft.com/office/drawing/2014/main" id="{E0C744FD-1007-2387-534E-2ADE3A9FBD69}"/>
              </a:ext>
            </a:extLst>
          </p:cNvPr>
          <p:cNvSpPr txBox="1"/>
          <p:nvPr/>
        </p:nvSpPr>
        <p:spPr>
          <a:xfrm>
            <a:off x="528992" y="5599491"/>
            <a:ext cx="7910627" cy="830997"/>
          </a:xfrm>
          <a:prstGeom prst="rect">
            <a:avLst/>
          </a:prstGeom>
          <a:noFill/>
        </p:spPr>
        <p:txBody>
          <a:bodyPr wrap="none" rtlCol="0">
            <a:spAutoFit/>
          </a:bodyPr>
          <a:lstStyle/>
          <a:p>
            <a:r>
              <a:rPr lang="en-US" sz="2400" b="1" dirty="0"/>
              <a:t>cDNA</a:t>
            </a:r>
            <a:r>
              <a:rPr lang="en-US" sz="2400" dirty="0"/>
              <a:t>: complementary DNA to represent transcript sequences</a:t>
            </a:r>
          </a:p>
          <a:p>
            <a:r>
              <a:rPr lang="en-US" sz="2400" b="1" dirty="0"/>
              <a:t>CDS</a:t>
            </a:r>
            <a:r>
              <a:rPr lang="en-US" sz="2400" dirty="0"/>
              <a:t>: coding sequence for protein translation</a:t>
            </a:r>
          </a:p>
        </p:txBody>
      </p:sp>
    </p:spTree>
    <p:extLst>
      <p:ext uri="{BB962C8B-B14F-4D97-AF65-F5344CB8AC3E}">
        <p14:creationId xmlns:p14="http://schemas.microsoft.com/office/powerpoint/2010/main" val="317560995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39093"/>
          </a:xfrm>
        </p:spPr>
        <p:txBody>
          <a:bodyPr>
            <a:normAutofit/>
          </a:bodyPr>
          <a:lstStyle/>
          <a:p>
            <a:r>
              <a:rPr lang="en-US" sz="3200" dirty="0"/>
              <a:t>Gene prediction approaches</a:t>
            </a:r>
          </a:p>
        </p:txBody>
      </p:sp>
      <p:sp>
        <p:nvSpPr>
          <p:cNvPr id="3" name="Content Placeholder 2"/>
          <p:cNvSpPr>
            <a:spLocks noGrp="1"/>
          </p:cNvSpPr>
          <p:nvPr>
            <p:ph idx="1"/>
          </p:nvPr>
        </p:nvSpPr>
        <p:spPr>
          <a:xfrm>
            <a:off x="457200" y="1336788"/>
            <a:ext cx="8229600" cy="4340112"/>
          </a:xfrm>
        </p:spPr>
        <p:txBody>
          <a:bodyPr>
            <a:normAutofit/>
          </a:bodyPr>
          <a:lstStyle/>
          <a:p>
            <a:r>
              <a:rPr lang="en-US" sz="2800" b="1" i="1" dirty="0"/>
              <a:t>ab initio</a:t>
            </a:r>
            <a:r>
              <a:rPr lang="en-US" sz="2800" b="1" dirty="0"/>
              <a:t> gene prediction </a:t>
            </a:r>
            <a:r>
              <a:rPr lang="en-US" sz="2800" dirty="0"/>
              <a:t>to assign probability scores to many potential coding exons, and then join consecutive high-scoring exons with consistent reading frames to form high-scoring  </a:t>
            </a:r>
            <a:r>
              <a:rPr lang="en-US" sz="2800" i="1" dirty="0"/>
              <a:t>exon–intron structures</a:t>
            </a:r>
          </a:p>
          <a:p>
            <a:pPr marL="0" indent="0">
              <a:buNone/>
            </a:pPr>
            <a:r>
              <a:rPr lang="en-US" sz="2800" dirty="0"/>
              <a:t>- DNAs to genes (RNA)</a:t>
            </a:r>
          </a:p>
          <a:p>
            <a:pPr marL="0" indent="0">
              <a:buNone/>
            </a:pPr>
            <a:endParaRPr lang="en-US" sz="2800" dirty="0"/>
          </a:p>
          <a:p>
            <a:r>
              <a:rPr lang="en-US" sz="2800" b="1" dirty="0"/>
              <a:t>Evidence-driven gene prediction </a:t>
            </a:r>
            <a:r>
              <a:rPr lang="en-US" sz="2800" dirty="0"/>
              <a:t>(e.g., RNA sequencing data)</a:t>
            </a:r>
          </a:p>
          <a:p>
            <a:pPr marL="0" indent="0">
              <a:buNone/>
            </a:pPr>
            <a:endParaRPr lang="en-US" sz="2800" dirty="0"/>
          </a:p>
        </p:txBody>
      </p:sp>
      <p:sp>
        <p:nvSpPr>
          <p:cNvPr id="4" name="Slide Number Placeholder 3"/>
          <p:cNvSpPr>
            <a:spLocks noGrp="1"/>
          </p:cNvSpPr>
          <p:nvPr>
            <p:ph type="sldNum" sz="quarter" idx="12"/>
          </p:nvPr>
        </p:nvSpPr>
        <p:spPr/>
        <p:txBody>
          <a:bodyPr/>
          <a:lstStyle/>
          <a:p>
            <a:fld id="{9DA039C4-C5F2-1743-BB7A-5D831266C61E}" type="slidenum">
              <a:rPr lang="en-US" smtClean="0"/>
              <a:t>55</a:t>
            </a:fld>
            <a:endParaRPr lang="en-US"/>
          </a:p>
        </p:txBody>
      </p:sp>
    </p:spTree>
    <p:extLst>
      <p:ext uri="{BB962C8B-B14F-4D97-AF65-F5344CB8AC3E}">
        <p14:creationId xmlns:p14="http://schemas.microsoft.com/office/powerpoint/2010/main" val="50000459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1412837" y="1736502"/>
            <a:ext cx="5744957" cy="2838764"/>
          </a:xfrm>
          <a:prstGeom prst="rect">
            <a:avLst/>
          </a:prstGeom>
        </p:spPr>
      </p:pic>
      <p:sp>
        <p:nvSpPr>
          <p:cNvPr id="2" name="Title 1"/>
          <p:cNvSpPr>
            <a:spLocks noGrp="1"/>
          </p:cNvSpPr>
          <p:nvPr>
            <p:ph type="title"/>
          </p:nvPr>
        </p:nvSpPr>
        <p:spPr>
          <a:xfrm>
            <a:off x="457200" y="274638"/>
            <a:ext cx="8229600" cy="807463"/>
          </a:xfrm>
        </p:spPr>
        <p:txBody>
          <a:bodyPr>
            <a:normAutofit/>
          </a:bodyPr>
          <a:lstStyle/>
          <a:p>
            <a:r>
              <a:rPr lang="en-US" sz="3200" dirty="0"/>
              <a:t>Hidden Markov Model (HMM)</a:t>
            </a:r>
          </a:p>
        </p:txBody>
      </p:sp>
      <p:sp>
        <p:nvSpPr>
          <p:cNvPr id="3" name="Content Placeholder 2"/>
          <p:cNvSpPr>
            <a:spLocks noGrp="1"/>
          </p:cNvSpPr>
          <p:nvPr>
            <p:ph idx="1"/>
          </p:nvPr>
        </p:nvSpPr>
        <p:spPr>
          <a:xfrm>
            <a:off x="457200" y="4816851"/>
            <a:ext cx="8229600" cy="1330082"/>
          </a:xfrm>
        </p:spPr>
        <p:txBody>
          <a:bodyPr>
            <a:noAutofit/>
          </a:bodyPr>
          <a:lstStyle/>
          <a:p>
            <a:pPr marL="0" indent="0">
              <a:buNone/>
            </a:pPr>
            <a:r>
              <a:rPr lang="en-US" sz="2800" dirty="0"/>
              <a:t>HMM is a class of probabilistic graphical model that is used to predict a sequence of </a:t>
            </a:r>
            <a:r>
              <a:rPr lang="en-US" sz="2800" b="1" i="1" dirty="0"/>
              <a:t>unknown</a:t>
            </a:r>
            <a:r>
              <a:rPr lang="en-US" sz="2800" dirty="0"/>
              <a:t> (hidden) variables from </a:t>
            </a:r>
            <a:r>
              <a:rPr lang="en-US" sz="2800" b="1" i="1" dirty="0"/>
              <a:t>observed</a:t>
            </a:r>
            <a:r>
              <a:rPr lang="en-US" sz="2800" dirty="0"/>
              <a:t> variables.</a:t>
            </a:r>
          </a:p>
        </p:txBody>
      </p:sp>
      <p:sp>
        <p:nvSpPr>
          <p:cNvPr id="5" name="TextBox 4"/>
          <p:cNvSpPr txBox="1"/>
          <p:nvPr/>
        </p:nvSpPr>
        <p:spPr>
          <a:xfrm>
            <a:off x="1412837" y="1003865"/>
            <a:ext cx="2188670" cy="523220"/>
          </a:xfrm>
          <a:prstGeom prst="rect">
            <a:avLst/>
          </a:prstGeom>
          <a:noFill/>
        </p:spPr>
        <p:txBody>
          <a:bodyPr wrap="none" rtlCol="0">
            <a:spAutoFit/>
          </a:bodyPr>
          <a:lstStyle/>
          <a:p>
            <a:r>
              <a:rPr lang="en-US" sz="2800" dirty="0">
                <a:solidFill>
                  <a:srgbClr val="FF0000"/>
                </a:solidFill>
              </a:rPr>
              <a:t>Hidden states</a:t>
            </a:r>
          </a:p>
        </p:txBody>
      </p:sp>
      <p:sp>
        <p:nvSpPr>
          <p:cNvPr id="7" name="TextBox 6"/>
          <p:cNvSpPr txBox="1"/>
          <p:nvPr/>
        </p:nvSpPr>
        <p:spPr>
          <a:xfrm>
            <a:off x="383271" y="6385960"/>
            <a:ext cx="4572949" cy="246221"/>
          </a:xfrm>
          <a:prstGeom prst="rect">
            <a:avLst/>
          </a:prstGeom>
          <a:noFill/>
        </p:spPr>
        <p:txBody>
          <a:bodyPr wrap="none" rtlCol="0">
            <a:spAutoFit/>
          </a:bodyPr>
          <a:lstStyle/>
          <a:p>
            <a:r>
              <a:rPr lang="en-US" sz="1000" dirty="0"/>
              <a:t>https://</a:t>
            </a:r>
            <a:r>
              <a:rPr lang="en-US" sz="1000" dirty="0" err="1"/>
              <a:t>medium.com</a:t>
            </a:r>
            <a:r>
              <a:rPr lang="en-US" sz="1000" dirty="0"/>
              <a:t>/@</a:t>
            </a:r>
            <a:r>
              <a:rPr lang="en-US" sz="1000" dirty="0" err="1"/>
              <a:t>postsanjay</a:t>
            </a:r>
            <a:r>
              <a:rPr lang="en-US" sz="1000" dirty="0"/>
              <a:t>/hidden-markov-models-simplified-c3f58728caab</a:t>
            </a:r>
          </a:p>
        </p:txBody>
      </p:sp>
      <p:sp>
        <p:nvSpPr>
          <p:cNvPr id="4" name="Slide Number Placeholder 3"/>
          <p:cNvSpPr>
            <a:spLocks noGrp="1"/>
          </p:cNvSpPr>
          <p:nvPr>
            <p:ph type="sldNum" sz="quarter" idx="12"/>
          </p:nvPr>
        </p:nvSpPr>
        <p:spPr/>
        <p:txBody>
          <a:bodyPr/>
          <a:lstStyle/>
          <a:p>
            <a:fld id="{9DA039C4-C5F2-1743-BB7A-5D831266C61E}" type="slidenum">
              <a:rPr lang="en-US" smtClean="0"/>
              <a:t>56</a:t>
            </a:fld>
            <a:endParaRPr lang="en-US"/>
          </a:p>
        </p:txBody>
      </p:sp>
    </p:spTree>
    <p:extLst>
      <p:ext uri="{BB962C8B-B14F-4D97-AF65-F5344CB8AC3E}">
        <p14:creationId xmlns:p14="http://schemas.microsoft.com/office/powerpoint/2010/main" val="108484847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39093"/>
          </a:xfrm>
        </p:spPr>
        <p:txBody>
          <a:bodyPr>
            <a:normAutofit/>
          </a:bodyPr>
          <a:lstStyle/>
          <a:p>
            <a:r>
              <a:rPr lang="en-US" sz="3200" dirty="0"/>
              <a:t>Exon-intron structure</a:t>
            </a:r>
          </a:p>
        </p:txBody>
      </p:sp>
      <p:sp>
        <p:nvSpPr>
          <p:cNvPr id="3" name="Content Placeholder 2"/>
          <p:cNvSpPr>
            <a:spLocks noGrp="1"/>
          </p:cNvSpPr>
          <p:nvPr>
            <p:ph idx="1"/>
          </p:nvPr>
        </p:nvSpPr>
        <p:spPr>
          <a:xfrm>
            <a:off x="457200" y="3412511"/>
            <a:ext cx="8229600" cy="1185630"/>
          </a:xfrm>
        </p:spPr>
        <p:txBody>
          <a:bodyPr>
            <a:normAutofit lnSpcReduction="10000"/>
          </a:bodyPr>
          <a:lstStyle/>
          <a:p>
            <a:pPr marL="0" indent="0">
              <a:buNone/>
            </a:pPr>
            <a:r>
              <a:rPr lang="en-US" sz="2400" dirty="0"/>
              <a:t>Sequence logos represent weight matrices for the first six bases of an intron (left) and the last six bases of an intron (right). In plants and animals, </a:t>
            </a:r>
            <a:r>
              <a:rPr lang="en-US" sz="2400" b="1" dirty="0"/>
              <a:t>~99% of introns begin with GT</a:t>
            </a:r>
            <a:r>
              <a:rPr lang="en-US" sz="2400" dirty="0"/>
              <a:t>.</a:t>
            </a:r>
          </a:p>
        </p:txBody>
      </p:sp>
      <p:pic>
        <p:nvPicPr>
          <p:cNvPr id="4" name="Picture 3" descr="Screenshot 2019-03-31 15.15.4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8393" y="1063024"/>
            <a:ext cx="3184330" cy="2349487"/>
          </a:xfrm>
          <a:prstGeom prst="rect">
            <a:avLst/>
          </a:prstGeom>
        </p:spPr>
      </p:pic>
      <p:pic>
        <p:nvPicPr>
          <p:cNvPr id="5" name="Picture 4" descr="Screenshot 2019-03-31 15.15.5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25155" y="1063024"/>
            <a:ext cx="3195061" cy="2349487"/>
          </a:xfrm>
          <a:prstGeom prst="rect">
            <a:avLst/>
          </a:prstGeom>
        </p:spPr>
      </p:pic>
      <p:sp>
        <p:nvSpPr>
          <p:cNvPr id="6" name="Rectangle 5"/>
          <p:cNvSpPr/>
          <p:nvPr/>
        </p:nvSpPr>
        <p:spPr>
          <a:xfrm flipV="1">
            <a:off x="1788604" y="5231513"/>
            <a:ext cx="4805039" cy="248663"/>
          </a:xfrm>
          <a:prstGeom prst="rect">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flipV="1">
            <a:off x="2872339" y="5231514"/>
            <a:ext cx="2890528" cy="248665"/>
          </a:xfrm>
          <a:prstGeom prst="rect">
            <a:avLst/>
          </a:prstGeom>
          <a:solidFill>
            <a:schemeClr val="tx1">
              <a:lumMod val="65000"/>
              <a:lumOff val="3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flipV="1">
            <a:off x="5654216" y="5231581"/>
            <a:ext cx="1023360" cy="251859"/>
          </a:xfrm>
          <a:prstGeom prst="rect">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TextBox 20"/>
          <p:cNvSpPr txBox="1"/>
          <p:nvPr/>
        </p:nvSpPr>
        <p:spPr>
          <a:xfrm>
            <a:off x="1986442" y="4777235"/>
            <a:ext cx="795110" cy="461665"/>
          </a:xfrm>
          <a:prstGeom prst="rect">
            <a:avLst/>
          </a:prstGeom>
          <a:noFill/>
        </p:spPr>
        <p:txBody>
          <a:bodyPr wrap="none" rtlCol="0">
            <a:spAutoFit/>
          </a:bodyPr>
          <a:lstStyle/>
          <a:p>
            <a:r>
              <a:rPr lang="en-US" sz="2400" dirty="0">
                <a:solidFill>
                  <a:schemeClr val="accent6">
                    <a:lumMod val="75000"/>
                  </a:schemeClr>
                </a:solidFill>
              </a:rPr>
              <a:t>exon</a:t>
            </a:r>
          </a:p>
        </p:txBody>
      </p:sp>
      <p:sp>
        <p:nvSpPr>
          <p:cNvPr id="22" name="TextBox 21"/>
          <p:cNvSpPr txBox="1"/>
          <p:nvPr/>
        </p:nvSpPr>
        <p:spPr>
          <a:xfrm>
            <a:off x="3763808" y="4777235"/>
            <a:ext cx="951402" cy="461665"/>
          </a:xfrm>
          <a:prstGeom prst="rect">
            <a:avLst/>
          </a:prstGeom>
          <a:noFill/>
        </p:spPr>
        <p:txBody>
          <a:bodyPr wrap="none" rtlCol="0">
            <a:spAutoFit/>
          </a:bodyPr>
          <a:lstStyle/>
          <a:p>
            <a:r>
              <a:rPr lang="en-US" sz="2400" dirty="0">
                <a:solidFill>
                  <a:schemeClr val="tx1">
                    <a:lumMod val="65000"/>
                    <a:lumOff val="35000"/>
                  </a:schemeClr>
                </a:solidFill>
              </a:rPr>
              <a:t>intron</a:t>
            </a:r>
          </a:p>
        </p:txBody>
      </p:sp>
      <p:sp>
        <p:nvSpPr>
          <p:cNvPr id="24" name="TextBox 23"/>
          <p:cNvSpPr txBox="1"/>
          <p:nvPr/>
        </p:nvSpPr>
        <p:spPr>
          <a:xfrm>
            <a:off x="5790280" y="4777235"/>
            <a:ext cx="795110" cy="461665"/>
          </a:xfrm>
          <a:prstGeom prst="rect">
            <a:avLst/>
          </a:prstGeom>
          <a:noFill/>
        </p:spPr>
        <p:txBody>
          <a:bodyPr wrap="none" rtlCol="0">
            <a:spAutoFit/>
          </a:bodyPr>
          <a:lstStyle/>
          <a:p>
            <a:r>
              <a:rPr lang="en-US" sz="2400" dirty="0">
                <a:solidFill>
                  <a:schemeClr val="accent6">
                    <a:lumMod val="75000"/>
                  </a:schemeClr>
                </a:solidFill>
              </a:rPr>
              <a:t>exon</a:t>
            </a:r>
          </a:p>
        </p:txBody>
      </p:sp>
      <p:sp>
        <p:nvSpPr>
          <p:cNvPr id="25" name="TextBox 24"/>
          <p:cNvSpPr txBox="1"/>
          <p:nvPr/>
        </p:nvSpPr>
        <p:spPr>
          <a:xfrm>
            <a:off x="2794290" y="5104972"/>
            <a:ext cx="530915" cy="461665"/>
          </a:xfrm>
          <a:prstGeom prst="rect">
            <a:avLst/>
          </a:prstGeom>
          <a:noFill/>
        </p:spPr>
        <p:txBody>
          <a:bodyPr wrap="none" rtlCol="0">
            <a:spAutoFit/>
          </a:bodyPr>
          <a:lstStyle/>
          <a:p>
            <a:r>
              <a:rPr lang="en-US" sz="2400" dirty="0">
                <a:solidFill>
                  <a:schemeClr val="bg1"/>
                </a:solidFill>
              </a:rPr>
              <a:t>GT</a:t>
            </a:r>
          </a:p>
        </p:txBody>
      </p:sp>
      <p:sp>
        <p:nvSpPr>
          <p:cNvPr id="26" name="TextBox 25"/>
          <p:cNvSpPr txBox="1"/>
          <p:nvPr/>
        </p:nvSpPr>
        <p:spPr>
          <a:xfrm>
            <a:off x="5178092" y="5104972"/>
            <a:ext cx="556913" cy="461665"/>
          </a:xfrm>
          <a:prstGeom prst="rect">
            <a:avLst/>
          </a:prstGeom>
          <a:noFill/>
        </p:spPr>
        <p:txBody>
          <a:bodyPr wrap="none" rtlCol="0">
            <a:spAutoFit/>
          </a:bodyPr>
          <a:lstStyle/>
          <a:p>
            <a:r>
              <a:rPr lang="en-US" sz="2400" dirty="0">
                <a:solidFill>
                  <a:schemeClr val="bg1"/>
                </a:solidFill>
              </a:rPr>
              <a:t>AG</a:t>
            </a:r>
          </a:p>
        </p:txBody>
      </p:sp>
      <p:sp>
        <p:nvSpPr>
          <p:cNvPr id="27" name="TextBox 26"/>
          <p:cNvSpPr txBox="1"/>
          <p:nvPr/>
        </p:nvSpPr>
        <p:spPr>
          <a:xfrm>
            <a:off x="457200" y="5723661"/>
            <a:ext cx="7861300" cy="830997"/>
          </a:xfrm>
          <a:prstGeom prst="rect">
            <a:avLst/>
          </a:prstGeom>
          <a:noFill/>
        </p:spPr>
        <p:txBody>
          <a:bodyPr wrap="square" rtlCol="0">
            <a:spAutoFit/>
          </a:bodyPr>
          <a:lstStyle/>
          <a:p>
            <a:r>
              <a:rPr lang="en-US" sz="2400" dirty="0"/>
              <a:t>Other genomic sequence  patterns: translation initiation and termination sites.</a:t>
            </a:r>
          </a:p>
        </p:txBody>
      </p:sp>
      <p:sp>
        <p:nvSpPr>
          <p:cNvPr id="9" name="Slide Number Placeholder 8"/>
          <p:cNvSpPr>
            <a:spLocks noGrp="1"/>
          </p:cNvSpPr>
          <p:nvPr>
            <p:ph type="sldNum" sz="quarter" idx="12"/>
          </p:nvPr>
        </p:nvSpPr>
        <p:spPr/>
        <p:txBody>
          <a:bodyPr/>
          <a:lstStyle/>
          <a:p>
            <a:fld id="{9DA039C4-C5F2-1743-BB7A-5D831266C61E}" type="slidenum">
              <a:rPr lang="en-US" smtClean="0"/>
              <a:t>57</a:t>
            </a:fld>
            <a:endParaRPr lang="en-US"/>
          </a:p>
        </p:txBody>
      </p:sp>
    </p:spTree>
    <p:extLst>
      <p:ext uri="{BB962C8B-B14F-4D97-AF65-F5344CB8AC3E}">
        <p14:creationId xmlns:p14="http://schemas.microsoft.com/office/powerpoint/2010/main" val="115512095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Generalized Hidden Markov Model (GHMM)</a:t>
            </a:r>
          </a:p>
        </p:txBody>
      </p:sp>
      <p:pic>
        <p:nvPicPr>
          <p:cNvPr id="4" name="Picture 3" descr="Screenshot 2019-03-31 21.14.4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6181" y="1770216"/>
            <a:ext cx="8791637" cy="4586134"/>
          </a:xfrm>
          <a:prstGeom prst="rect">
            <a:avLst/>
          </a:prstGeom>
        </p:spPr>
      </p:pic>
      <p:sp>
        <p:nvSpPr>
          <p:cNvPr id="3" name="Slide Number Placeholder 2"/>
          <p:cNvSpPr>
            <a:spLocks noGrp="1"/>
          </p:cNvSpPr>
          <p:nvPr>
            <p:ph type="sldNum" sz="quarter" idx="12"/>
          </p:nvPr>
        </p:nvSpPr>
        <p:spPr/>
        <p:txBody>
          <a:bodyPr/>
          <a:lstStyle/>
          <a:p>
            <a:fld id="{9DA039C4-C5F2-1743-BB7A-5D831266C61E}" type="slidenum">
              <a:rPr lang="en-US" smtClean="0"/>
              <a:t>58</a:t>
            </a:fld>
            <a:endParaRPr lang="en-US"/>
          </a:p>
        </p:txBody>
      </p:sp>
      <p:sp>
        <p:nvSpPr>
          <p:cNvPr id="5" name="TextBox 4">
            <a:extLst>
              <a:ext uri="{FF2B5EF4-FFF2-40B4-BE49-F238E27FC236}">
                <a16:creationId xmlns:a16="http://schemas.microsoft.com/office/drawing/2014/main" id="{EDD9C9BE-4EBB-7B48-A7E2-1411E9984E5F}"/>
              </a:ext>
            </a:extLst>
          </p:cNvPr>
          <p:cNvSpPr txBox="1"/>
          <p:nvPr/>
        </p:nvSpPr>
        <p:spPr>
          <a:xfrm>
            <a:off x="1876301" y="1288603"/>
            <a:ext cx="4977645" cy="461665"/>
          </a:xfrm>
          <a:prstGeom prst="rect">
            <a:avLst/>
          </a:prstGeom>
          <a:noFill/>
        </p:spPr>
        <p:txBody>
          <a:bodyPr wrap="none" rtlCol="0">
            <a:spAutoFit/>
          </a:bodyPr>
          <a:lstStyle/>
          <a:p>
            <a:r>
              <a:rPr lang="en-US" sz="2400" dirty="0">
                <a:latin typeface="Courier" pitchFamily="2" charset="0"/>
              </a:rPr>
              <a:t>…CTCGTAAGATAGATACTTGTCTGC…</a:t>
            </a:r>
          </a:p>
        </p:txBody>
      </p:sp>
    </p:spTree>
    <p:extLst>
      <p:ext uri="{BB962C8B-B14F-4D97-AF65-F5344CB8AC3E}">
        <p14:creationId xmlns:p14="http://schemas.microsoft.com/office/powerpoint/2010/main" val="326430029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39093"/>
          </a:xfrm>
        </p:spPr>
        <p:txBody>
          <a:bodyPr>
            <a:normAutofit/>
          </a:bodyPr>
          <a:lstStyle/>
          <a:p>
            <a:r>
              <a:rPr lang="en-US" sz="3200" dirty="0"/>
              <a:t>Evidence-driven approaches</a:t>
            </a:r>
          </a:p>
        </p:txBody>
      </p:sp>
      <p:sp>
        <p:nvSpPr>
          <p:cNvPr id="3" name="Content Placeholder 2"/>
          <p:cNvSpPr>
            <a:spLocks noGrp="1"/>
          </p:cNvSpPr>
          <p:nvPr>
            <p:ph idx="1"/>
          </p:nvPr>
        </p:nvSpPr>
        <p:spPr>
          <a:xfrm>
            <a:off x="457200" y="5318415"/>
            <a:ext cx="8229600" cy="984411"/>
          </a:xfrm>
        </p:spPr>
        <p:txBody>
          <a:bodyPr>
            <a:normAutofit fontScale="85000" lnSpcReduction="10000"/>
          </a:bodyPr>
          <a:lstStyle/>
          <a:p>
            <a:pPr marL="0" indent="0">
              <a:buNone/>
            </a:pPr>
            <a:r>
              <a:rPr lang="en-US" sz="2800" dirty="0"/>
              <a:t>Ideally, full-length cDNA sequences of all genes and protein sequences are collected for evidence-based genome annotation.</a:t>
            </a:r>
          </a:p>
        </p:txBody>
      </p:sp>
      <p:pic>
        <p:nvPicPr>
          <p:cNvPr id="4" name="Picture 3" descr="Screenshot 2019-04-01 12.52.17.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0369" y="1101355"/>
            <a:ext cx="8176431" cy="3876276"/>
          </a:xfrm>
          <a:prstGeom prst="rect">
            <a:avLst/>
          </a:prstGeom>
        </p:spPr>
      </p:pic>
      <p:sp>
        <p:nvSpPr>
          <p:cNvPr id="5" name="Slide Number Placeholder 4"/>
          <p:cNvSpPr>
            <a:spLocks noGrp="1"/>
          </p:cNvSpPr>
          <p:nvPr>
            <p:ph type="sldNum" sz="quarter" idx="12"/>
          </p:nvPr>
        </p:nvSpPr>
        <p:spPr/>
        <p:txBody>
          <a:bodyPr/>
          <a:lstStyle/>
          <a:p>
            <a:fld id="{9DA039C4-C5F2-1743-BB7A-5D831266C61E}" type="slidenum">
              <a:rPr lang="en-US" smtClean="0"/>
              <a:t>59</a:t>
            </a:fld>
            <a:endParaRPr lang="en-US"/>
          </a:p>
        </p:txBody>
      </p:sp>
    </p:spTree>
    <p:extLst>
      <p:ext uri="{BB962C8B-B14F-4D97-AF65-F5344CB8AC3E}">
        <p14:creationId xmlns:p14="http://schemas.microsoft.com/office/powerpoint/2010/main" val="1189587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Assembly</a:t>
            </a:r>
            <a:r>
              <a:rPr lang="en-US" sz="3200" baseline="0" dirty="0"/>
              <a:t> algorithms</a:t>
            </a:r>
            <a:endParaRPr lang="en-US" sz="3200" dirty="0"/>
          </a:p>
        </p:txBody>
      </p:sp>
      <p:sp>
        <p:nvSpPr>
          <p:cNvPr id="4" name="Content Placeholder 3"/>
          <p:cNvSpPr>
            <a:spLocks noGrp="1"/>
          </p:cNvSpPr>
          <p:nvPr>
            <p:ph idx="1"/>
          </p:nvPr>
        </p:nvSpPr>
        <p:spPr>
          <a:xfrm>
            <a:off x="1215826" y="1161452"/>
            <a:ext cx="6645474" cy="4794848"/>
          </a:xfrm>
        </p:spPr>
        <p:txBody>
          <a:bodyPr>
            <a:noAutofit/>
          </a:bodyPr>
          <a:lstStyle/>
          <a:p>
            <a:r>
              <a:rPr lang="en-US" sz="2800" b="1" dirty="0"/>
              <a:t>Overlap layout consensus (OLC)</a:t>
            </a:r>
          </a:p>
          <a:p>
            <a:pPr marL="457200" indent="-457200">
              <a:buFont typeface="+mj-lt"/>
              <a:buAutoNum type="arabicPeriod"/>
            </a:pPr>
            <a:r>
              <a:rPr lang="en-US" sz="2800" dirty="0">
                <a:solidFill>
                  <a:srgbClr val="000000"/>
                </a:solidFill>
              </a:rPr>
              <a:t>all-to-all pair-wise read alignments</a:t>
            </a:r>
          </a:p>
          <a:p>
            <a:pPr marL="457200" indent="-457200">
              <a:buFont typeface="+mj-lt"/>
              <a:buAutoNum type="arabicPeriod"/>
            </a:pPr>
            <a:r>
              <a:rPr lang="en-US" sz="2800" dirty="0"/>
              <a:t>Construct graph based on overlaps</a:t>
            </a:r>
          </a:p>
          <a:p>
            <a:pPr marL="457200" indent="-457200">
              <a:buFont typeface="+mj-lt"/>
              <a:buAutoNum type="arabicPeriod"/>
            </a:pPr>
            <a:r>
              <a:rPr lang="en-US" sz="2800" dirty="0"/>
              <a:t>Trace paths for the assembly</a:t>
            </a:r>
          </a:p>
          <a:p>
            <a:endParaRPr lang="en-US" sz="2800" dirty="0"/>
          </a:p>
          <a:p>
            <a:r>
              <a:rPr lang="en-US" sz="2800" b="1" dirty="0"/>
              <a:t>De </a:t>
            </a:r>
            <a:r>
              <a:rPr lang="en-US" sz="2800" b="1" dirty="0" err="1"/>
              <a:t>Bruijn</a:t>
            </a:r>
            <a:r>
              <a:rPr lang="en-US" sz="2800" b="1" dirty="0"/>
              <a:t> graph</a:t>
            </a:r>
          </a:p>
          <a:p>
            <a:pPr marL="457200" indent="-457200">
              <a:buFont typeface="+mj-lt"/>
              <a:buAutoNum type="arabicPeriod"/>
            </a:pPr>
            <a:r>
              <a:rPr lang="en-US" sz="2800" dirty="0"/>
              <a:t>Determine k-</a:t>
            </a:r>
            <a:r>
              <a:rPr lang="en-US" sz="2800" dirty="0" err="1"/>
              <a:t>mer</a:t>
            </a:r>
            <a:r>
              <a:rPr lang="en-US" sz="2800" dirty="0"/>
              <a:t> from reads</a:t>
            </a:r>
          </a:p>
          <a:p>
            <a:pPr marL="457200" indent="-457200">
              <a:buFont typeface="+mj-lt"/>
              <a:buAutoNum type="arabicPeriod"/>
            </a:pPr>
            <a:r>
              <a:rPr lang="en-US" sz="2800" dirty="0"/>
              <a:t>Construct k-</a:t>
            </a:r>
            <a:r>
              <a:rPr lang="en-US" sz="2800" dirty="0" err="1"/>
              <a:t>mer</a:t>
            </a:r>
            <a:r>
              <a:rPr lang="en-US" sz="2800" dirty="0"/>
              <a:t> graph</a:t>
            </a:r>
          </a:p>
          <a:p>
            <a:pPr marL="457200" indent="-457200">
              <a:buFont typeface="+mj-lt"/>
              <a:buAutoNum type="arabicPeriod"/>
            </a:pPr>
            <a:r>
              <a:rPr lang="en-US" sz="2800" dirty="0"/>
              <a:t>Trace paths for the assembly</a:t>
            </a:r>
          </a:p>
        </p:txBody>
      </p:sp>
      <p:sp>
        <p:nvSpPr>
          <p:cNvPr id="3" name="Slide Number Placeholder 2"/>
          <p:cNvSpPr>
            <a:spLocks noGrp="1"/>
          </p:cNvSpPr>
          <p:nvPr>
            <p:ph type="sldNum" sz="quarter" idx="12"/>
          </p:nvPr>
        </p:nvSpPr>
        <p:spPr/>
        <p:txBody>
          <a:bodyPr/>
          <a:lstStyle/>
          <a:p>
            <a:fld id="{9DA039C4-C5F2-1743-BB7A-5D831266C61E}" type="slidenum">
              <a:rPr lang="en-US" smtClean="0"/>
              <a:t>6</a:t>
            </a:fld>
            <a:endParaRPr lang="en-US"/>
          </a:p>
        </p:txBody>
      </p:sp>
    </p:spTree>
    <p:extLst>
      <p:ext uri="{BB962C8B-B14F-4D97-AF65-F5344CB8AC3E}">
        <p14:creationId xmlns:p14="http://schemas.microsoft.com/office/powerpoint/2010/main" val="182061017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39093"/>
          </a:xfrm>
        </p:spPr>
        <p:txBody>
          <a:bodyPr>
            <a:normAutofit/>
          </a:bodyPr>
          <a:lstStyle/>
          <a:p>
            <a:r>
              <a:rPr lang="en-US" sz="3200" dirty="0"/>
              <a:t>evidence and limitations</a:t>
            </a:r>
          </a:p>
        </p:txBody>
      </p:sp>
      <p:sp>
        <p:nvSpPr>
          <p:cNvPr id="3" name="Content Placeholder 2"/>
          <p:cNvSpPr>
            <a:spLocks noGrp="1"/>
          </p:cNvSpPr>
          <p:nvPr>
            <p:ph idx="1"/>
          </p:nvPr>
        </p:nvSpPr>
        <p:spPr>
          <a:xfrm>
            <a:off x="457200" y="1168626"/>
            <a:ext cx="8229600" cy="5191012"/>
          </a:xfrm>
        </p:spPr>
        <p:txBody>
          <a:bodyPr>
            <a:normAutofit/>
          </a:bodyPr>
          <a:lstStyle/>
          <a:p>
            <a:r>
              <a:rPr lang="en-US" sz="2800" dirty="0"/>
              <a:t>Full-length </a:t>
            </a:r>
            <a:r>
              <a:rPr lang="en-US" sz="2800" dirty="0" err="1"/>
              <a:t>cDNAs</a:t>
            </a:r>
            <a:endParaRPr lang="en-US" sz="2800" dirty="0"/>
          </a:p>
          <a:p>
            <a:r>
              <a:rPr lang="en-US" sz="2800" dirty="0"/>
              <a:t>Protein sequences</a:t>
            </a:r>
          </a:p>
          <a:p>
            <a:r>
              <a:rPr lang="en-US" sz="2800" dirty="0"/>
              <a:t>Expression sequence tags (ESTs)</a:t>
            </a:r>
          </a:p>
          <a:p>
            <a:r>
              <a:rPr lang="en-US" sz="2800" dirty="0">
                <a:solidFill>
                  <a:schemeClr val="accent3">
                    <a:lumMod val="50000"/>
                  </a:schemeClr>
                </a:solidFill>
              </a:rPr>
              <a:t>RNA-seq (de novo assembly and alignment-based)</a:t>
            </a:r>
          </a:p>
          <a:p>
            <a:pPr marL="0" indent="0">
              <a:buNone/>
            </a:pPr>
            <a:endParaRPr lang="en-US" sz="2800" dirty="0"/>
          </a:p>
          <a:p>
            <a:pPr marL="0" indent="0">
              <a:buNone/>
            </a:pPr>
            <a:r>
              <a:rPr lang="en-US" sz="2800" dirty="0"/>
              <a:t>Limitations:</a:t>
            </a:r>
          </a:p>
          <a:p>
            <a:r>
              <a:rPr lang="en-US" sz="2800" dirty="0"/>
              <a:t>Full-length cDNA databases are not always available</a:t>
            </a:r>
          </a:p>
          <a:p>
            <a:r>
              <a:rPr lang="en-US" sz="2800" dirty="0"/>
              <a:t>Not all genes are transcribed at sufficient levels at certain conditions</a:t>
            </a:r>
          </a:p>
          <a:p>
            <a:r>
              <a:rPr lang="en-US" sz="2800" dirty="0"/>
              <a:t>Alignments produce errors</a:t>
            </a:r>
          </a:p>
        </p:txBody>
      </p:sp>
      <p:sp>
        <p:nvSpPr>
          <p:cNvPr id="4" name="Slide Number Placeholder 3"/>
          <p:cNvSpPr>
            <a:spLocks noGrp="1"/>
          </p:cNvSpPr>
          <p:nvPr>
            <p:ph type="sldNum" sz="quarter" idx="12"/>
          </p:nvPr>
        </p:nvSpPr>
        <p:spPr/>
        <p:txBody>
          <a:bodyPr/>
          <a:lstStyle/>
          <a:p>
            <a:fld id="{9DA039C4-C5F2-1743-BB7A-5D831266C61E}" type="slidenum">
              <a:rPr lang="en-US" smtClean="0"/>
              <a:t>60</a:t>
            </a:fld>
            <a:endParaRPr lang="en-US"/>
          </a:p>
        </p:txBody>
      </p:sp>
    </p:spTree>
    <p:extLst>
      <p:ext uri="{BB962C8B-B14F-4D97-AF65-F5344CB8AC3E}">
        <p14:creationId xmlns:p14="http://schemas.microsoft.com/office/powerpoint/2010/main" val="47127986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39093"/>
          </a:xfrm>
        </p:spPr>
        <p:txBody>
          <a:bodyPr>
            <a:normAutofit/>
          </a:bodyPr>
          <a:lstStyle/>
          <a:p>
            <a:r>
              <a:rPr lang="en-US" sz="3200" i="1" dirty="0"/>
              <a:t>ab initio </a:t>
            </a:r>
            <a:r>
              <a:rPr lang="en-US" sz="3200" dirty="0"/>
              <a:t>prediction + evidence</a:t>
            </a:r>
          </a:p>
        </p:txBody>
      </p:sp>
      <p:pic>
        <p:nvPicPr>
          <p:cNvPr id="5" name="Picture 4" descr="Screenshot 2019-04-01 17.42.28.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7817" y="1521125"/>
            <a:ext cx="8954508" cy="4821186"/>
          </a:xfrm>
          <a:prstGeom prst="rect">
            <a:avLst/>
          </a:prstGeom>
        </p:spPr>
      </p:pic>
      <p:sp>
        <p:nvSpPr>
          <p:cNvPr id="6" name="TextBox 5"/>
          <p:cNvSpPr txBox="1"/>
          <p:nvPr/>
        </p:nvSpPr>
        <p:spPr>
          <a:xfrm>
            <a:off x="217938" y="6447515"/>
            <a:ext cx="2960366" cy="276999"/>
          </a:xfrm>
          <a:prstGeom prst="rect">
            <a:avLst/>
          </a:prstGeom>
          <a:noFill/>
        </p:spPr>
        <p:txBody>
          <a:bodyPr wrap="none" rtlCol="0">
            <a:spAutoFit/>
          </a:bodyPr>
          <a:lstStyle/>
          <a:p>
            <a:r>
              <a:rPr lang="en-US" sz="1200" dirty="0"/>
              <a:t>Nature Reviews Genetics 13:329–342 (2012)</a:t>
            </a:r>
          </a:p>
        </p:txBody>
      </p:sp>
      <p:sp>
        <p:nvSpPr>
          <p:cNvPr id="3" name="Slide Number Placeholder 2"/>
          <p:cNvSpPr>
            <a:spLocks noGrp="1"/>
          </p:cNvSpPr>
          <p:nvPr>
            <p:ph type="sldNum" sz="quarter" idx="12"/>
          </p:nvPr>
        </p:nvSpPr>
        <p:spPr/>
        <p:txBody>
          <a:bodyPr/>
          <a:lstStyle/>
          <a:p>
            <a:fld id="{9DA039C4-C5F2-1743-BB7A-5D831266C61E}" type="slidenum">
              <a:rPr lang="en-US" smtClean="0"/>
              <a:t>61</a:t>
            </a:fld>
            <a:endParaRPr lang="en-US"/>
          </a:p>
        </p:txBody>
      </p:sp>
    </p:spTree>
    <p:extLst>
      <p:ext uri="{BB962C8B-B14F-4D97-AF65-F5344CB8AC3E}">
        <p14:creationId xmlns:p14="http://schemas.microsoft.com/office/powerpoint/2010/main" val="180149273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Question?</a:t>
            </a:r>
          </a:p>
        </p:txBody>
      </p:sp>
      <p:sp>
        <p:nvSpPr>
          <p:cNvPr id="3" name="Content Placeholder 2"/>
          <p:cNvSpPr>
            <a:spLocks noGrp="1"/>
          </p:cNvSpPr>
          <p:nvPr>
            <p:ph idx="1"/>
          </p:nvPr>
        </p:nvSpPr>
        <p:spPr>
          <a:xfrm>
            <a:off x="457200" y="2032576"/>
            <a:ext cx="8229600" cy="1117024"/>
          </a:xfrm>
        </p:spPr>
        <p:txBody>
          <a:bodyPr>
            <a:normAutofit/>
          </a:bodyPr>
          <a:lstStyle/>
          <a:p>
            <a:pPr marL="0" indent="0">
              <a:buNone/>
            </a:pPr>
            <a:r>
              <a:rPr lang="en-US" sz="3200" dirty="0"/>
              <a:t>What method can you figure out to assess the completeness of a genome annotation?</a:t>
            </a:r>
          </a:p>
        </p:txBody>
      </p:sp>
      <p:sp>
        <p:nvSpPr>
          <p:cNvPr id="4" name="Slide Number Placeholder 3"/>
          <p:cNvSpPr>
            <a:spLocks noGrp="1"/>
          </p:cNvSpPr>
          <p:nvPr>
            <p:ph type="sldNum" sz="quarter" idx="12"/>
          </p:nvPr>
        </p:nvSpPr>
        <p:spPr/>
        <p:txBody>
          <a:bodyPr/>
          <a:lstStyle/>
          <a:p>
            <a:fld id="{9DA039C4-C5F2-1743-BB7A-5D831266C61E}" type="slidenum">
              <a:rPr lang="en-US" smtClean="0"/>
              <a:t>62</a:t>
            </a:fld>
            <a:endParaRPr lang="en-US"/>
          </a:p>
        </p:txBody>
      </p:sp>
    </p:spTree>
    <p:extLst>
      <p:ext uri="{BB962C8B-B14F-4D97-AF65-F5344CB8AC3E}">
        <p14:creationId xmlns:p14="http://schemas.microsoft.com/office/powerpoint/2010/main" val="369195591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Title 1"/>
          <p:cNvSpPr>
            <a:spLocks noGrp="1"/>
          </p:cNvSpPr>
          <p:nvPr>
            <p:ph type="title"/>
          </p:nvPr>
        </p:nvSpPr>
        <p:spPr>
          <a:xfrm>
            <a:off x="559201" y="405819"/>
            <a:ext cx="8025595" cy="1000579"/>
          </a:xfrm>
          <a:prstGeom prst="rect">
            <a:avLst/>
          </a:prstGeom>
          <a:noFill/>
          <a:ln>
            <a:miter lim="800000"/>
          </a:ln>
        </p:spPr>
        <p:txBody>
          <a:bodyPr vert="horz" wrap="square" lIns="0" tIns="0" rIns="0" bIns="0" anchor="t" anchorCtr="0">
            <a:noAutofit/>
          </a:bodyPr>
          <a:lstStyle>
            <a:lvl1pPr marL="0" indent="0" algn="l" defTabSz="914400" rtl="0" eaLnBrk="0" fontAlgn="base" hangingPunct="0">
              <a:lnSpc>
                <a:spcPct val="100000"/>
              </a:lnSpc>
              <a:spcBef>
                <a:spcPct val="0"/>
              </a:spcBef>
              <a:spcAft>
                <a:spcPct val="0"/>
              </a:spcAft>
              <a:buClrTx/>
              <a:buSzTx/>
              <a:buFontTx/>
              <a:buNone/>
              <a:defRPr kumimoji="0" lang="en-US" altLang="en-US" sz="1600" b="1" i="0" u="none" kern="1200" baseline="0">
                <a:solidFill>
                  <a:schemeClr val="tx1"/>
                </a:solidFill>
                <a:latin typeface="Arial" pitchFamily="34" charset="0"/>
                <a:ea typeface="+mj-ea"/>
                <a:cs typeface="Arial" pitchFamily="34" charset="0"/>
              </a:defRPr>
            </a:lvl1pPr>
            <a:lvl2pPr algn="l" rtl="0" eaLnBrk="0" fontAlgn="base" hangingPunct="0">
              <a:spcBef>
                <a:spcPct val="0"/>
              </a:spcBef>
              <a:spcAft>
                <a:spcPct val="0"/>
              </a:spcAft>
              <a:defRPr lang="en-US" altLang="en-US" sz="1600" b="1">
                <a:solidFill>
                  <a:schemeClr val="tx1"/>
                </a:solidFill>
                <a:latin typeface="Arial" pitchFamily="34" charset="0"/>
                <a:ea typeface="ＭＳ Ｐゴシック" pitchFamily="34" charset="-128"/>
                <a:cs typeface="Arial" pitchFamily="34" charset="0"/>
              </a:defRPr>
            </a:lvl2pPr>
            <a:lvl3pPr algn="l" rtl="0" eaLnBrk="0" fontAlgn="base" hangingPunct="0">
              <a:spcBef>
                <a:spcPct val="0"/>
              </a:spcBef>
              <a:spcAft>
                <a:spcPct val="0"/>
              </a:spcAft>
              <a:defRPr lang="en-US" altLang="en-US" sz="1600" b="1">
                <a:solidFill>
                  <a:schemeClr val="tx1"/>
                </a:solidFill>
                <a:latin typeface="Arial" pitchFamily="34" charset="0"/>
                <a:ea typeface="ＭＳ Ｐゴシック" pitchFamily="34" charset="-128"/>
                <a:cs typeface="Arial" pitchFamily="34" charset="0"/>
              </a:defRPr>
            </a:lvl3pPr>
            <a:lvl4pPr algn="l" rtl="0" eaLnBrk="0" fontAlgn="base" hangingPunct="0">
              <a:spcBef>
                <a:spcPct val="0"/>
              </a:spcBef>
              <a:spcAft>
                <a:spcPct val="0"/>
              </a:spcAft>
              <a:defRPr lang="en-US" altLang="en-US" sz="1600" b="1">
                <a:solidFill>
                  <a:schemeClr val="tx1"/>
                </a:solidFill>
                <a:latin typeface="Arial" pitchFamily="34" charset="0"/>
                <a:ea typeface="ＭＳ Ｐゴシック" pitchFamily="34" charset="-128"/>
                <a:cs typeface="Arial" pitchFamily="34" charset="0"/>
              </a:defRPr>
            </a:lvl4pPr>
            <a:lvl5pPr algn="l" rtl="0" eaLnBrk="0" fontAlgn="base" hangingPunct="0">
              <a:spcBef>
                <a:spcPct val="0"/>
              </a:spcBef>
              <a:spcAft>
                <a:spcPct val="0"/>
              </a:spcAft>
              <a:defRPr lang="en-US" altLang="en-US" sz="1600" b="1">
                <a:solidFill>
                  <a:schemeClr val="tx1"/>
                </a:solidFill>
                <a:latin typeface="Arial" pitchFamily="34" charset="0"/>
                <a:ea typeface="ＭＳ Ｐゴシック" pitchFamily="34" charset="-128"/>
                <a:cs typeface="Arial" pitchFamily="34" charset="0"/>
              </a:defRPr>
            </a:lvl5pPr>
            <a:lvl6pPr marL="457200" algn="ctr" rtl="0" eaLnBrk="0" fontAlgn="base" hangingPunct="0">
              <a:spcBef>
                <a:spcPct val="0"/>
              </a:spcBef>
              <a:spcAft>
                <a:spcPct val="0"/>
              </a:spcAft>
              <a:defRPr lang="en-US" altLang="en-US" sz="4400">
                <a:solidFill>
                  <a:schemeClr val="tx1"/>
                </a:solidFill>
                <a:latin typeface="Times New Roman" panose="02020603050405020304" pitchFamily="18" charset="0"/>
                <a:ea typeface="ＭＳ Ｐゴシック" pitchFamily="34" charset="-128"/>
              </a:defRPr>
            </a:lvl6pPr>
            <a:lvl7pPr marL="914400" algn="ctr" rtl="0" eaLnBrk="0" fontAlgn="base" hangingPunct="0">
              <a:spcBef>
                <a:spcPct val="0"/>
              </a:spcBef>
              <a:spcAft>
                <a:spcPct val="0"/>
              </a:spcAft>
              <a:defRPr lang="en-US" altLang="en-US" sz="4400">
                <a:solidFill>
                  <a:schemeClr val="tx1"/>
                </a:solidFill>
                <a:latin typeface="Times New Roman" panose="02020603050405020304" pitchFamily="18" charset="0"/>
                <a:ea typeface="ＭＳ Ｐゴシック" pitchFamily="34" charset="-128"/>
              </a:defRPr>
            </a:lvl7pPr>
            <a:lvl8pPr marL="1371600" algn="ctr" rtl="0" eaLnBrk="0" fontAlgn="base" hangingPunct="0">
              <a:spcBef>
                <a:spcPct val="0"/>
              </a:spcBef>
              <a:spcAft>
                <a:spcPct val="0"/>
              </a:spcAft>
              <a:defRPr lang="en-US" altLang="en-US" sz="4400">
                <a:solidFill>
                  <a:schemeClr val="tx1"/>
                </a:solidFill>
                <a:latin typeface="Times New Roman" panose="02020603050405020304" pitchFamily="18" charset="0"/>
                <a:ea typeface="ＭＳ Ｐゴシック" pitchFamily="34" charset="-128"/>
              </a:defRPr>
            </a:lvl8pPr>
            <a:lvl9pPr marL="1828800" algn="ctr" rtl="0" eaLnBrk="0" fontAlgn="base" hangingPunct="0">
              <a:spcBef>
                <a:spcPct val="0"/>
              </a:spcBef>
              <a:spcAft>
                <a:spcPct val="0"/>
              </a:spcAft>
              <a:defRPr lang="en-US" altLang="en-US" sz="4400">
                <a:solidFill>
                  <a:schemeClr val="tx1"/>
                </a:solidFill>
                <a:latin typeface="Times New Roman" panose="02020603050405020304" pitchFamily="18" charset="0"/>
                <a:ea typeface="ＭＳ Ｐゴシック" pitchFamily="34" charset="-128"/>
              </a:defRPr>
            </a:lvl9pPr>
          </a:lstStyle>
          <a:p>
            <a:pPr lvl="0" algn="ctr"/>
            <a:r>
              <a:rPr lang="en-US" altLang="en-US" sz="2800" b="0" dirty="0"/>
              <a:t>Universal single-copy genes for assessments of genome assemblies and gene annotation</a:t>
            </a:r>
          </a:p>
        </p:txBody>
      </p:sp>
      <p:sp>
        <p:nvSpPr>
          <p:cNvPr id="2" name="Slide Number Placeholder 1">
            <a:extLst>
              <a:ext uri="{FF2B5EF4-FFF2-40B4-BE49-F238E27FC236}">
                <a16:creationId xmlns:a16="http://schemas.microsoft.com/office/drawing/2014/main" id="{C83108CB-4174-0B40-B3DE-ED871F743C29}"/>
              </a:ext>
            </a:extLst>
          </p:cNvPr>
          <p:cNvSpPr>
            <a:spLocks noGrp="1"/>
          </p:cNvSpPr>
          <p:nvPr>
            <p:ph type="sldNum" sz="quarter" idx="12"/>
          </p:nvPr>
        </p:nvSpPr>
        <p:spPr/>
        <p:txBody>
          <a:bodyPr/>
          <a:lstStyle/>
          <a:p>
            <a:fld id="{9DA039C4-C5F2-1743-BB7A-5D831266C61E}" type="slidenum">
              <a:rPr lang="en-US" smtClean="0"/>
              <a:t>63</a:t>
            </a:fld>
            <a:endParaRPr lang="en-US"/>
          </a:p>
        </p:txBody>
      </p:sp>
      <p:sp>
        <p:nvSpPr>
          <p:cNvPr id="3" name="TextBox 2">
            <a:extLst>
              <a:ext uri="{FF2B5EF4-FFF2-40B4-BE49-F238E27FC236}">
                <a16:creationId xmlns:a16="http://schemas.microsoft.com/office/drawing/2014/main" id="{C2C74ED2-5F73-08E6-0FB3-B6FB6BB58381}"/>
              </a:ext>
            </a:extLst>
          </p:cNvPr>
          <p:cNvSpPr txBox="1"/>
          <p:nvPr/>
        </p:nvSpPr>
        <p:spPr>
          <a:xfrm>
            <a:off x="559200" y="1916862"/>
            <a:ext cx="8025595" cy="1964512"/>
          </a:xfrm>
          <a:prstGeom prst="rect">
            <a:avLst/>
          </a:prstGeom>
          <a:noFill/>
        </p:spPr>
        <p:txBody>
          <a:bodyPr wrap="none" rtlCol="0">
            <a:spAutoFit/>
          </a:bodyPr>
          <a:lstStyle/>
          <a:p>
            <a:pPr>
              <a:lnSpc>
                <a:spcPct val="150000"/>
              </a:lnSpc>
            </a:pPr>
            <a:r>
              <a:rPr lang="en-US" sz="2800" b="1" i="0" dirty="0">
                <a:solidFill>
                  <a:srgbClr val="2C3E50"/>
                </a:solidFill>
                <a:effectLst/>
              </a:rPr>
              <a:t>"core" genes</a:t>
            </a:r>
          </a:p>
          <a:p>
            <a:pPr marL="342900" indent="-342900">
              <a:lnSpc>
                <a:spcPct val="150000"/>
              </a:lnSpc>
              <a:buAutoNum type="arabicPeriod"/>
            </a:pPr>
            <a:r>
              <a:rPr lang="en-US" sz="2800" dirty="0"/>
              <a:t>High universality: orthologs present in most species</a:t>
            </a:r>
          </a:p>
          <a:p>
            <a:pPr marL="342900" indent="-342900">
              <a:lnSpc>
                <a:spcPct val="150000"/>
              </a:lnSpc>
              <a:buAutoNum type="arabicPeriod"/>
            </a:pPr>
            <a:r>
              <a:rPr lang="en-US" sz="2800" dirty="0"/>
              <a:t>Low duplication: most species have a single copy</a:t>
            </a:r>
          </a:p>
        </p:txBody>
      </p:sp>
      <p:sp>
        <p:nvSpPr>
          <p:cNvPr id="4" name="TextBox 3">
            <a:extLst>
              <a:ext uri="{FF2B5EF4-FFF2-40B4-BE49-F238E27FC236}">
                <a16:creationId xmlns:a16="http://schemas.microsoft.com/office/drawing/2014/main" id="{8091E02C-0B70-F79C-0429-227A97D94961}"/>
              </a:ext>
            </a:extLst>
          </p:cNvPr>
          <p:cNvSpPr txBox="1"/>
          <p:nvPr/>
        </p:nvSpPr>
        <p:spPr>
          <a:xfrm>
            <a:off x="1280912" y="4641808"/>
            <a:ext cx="6582169" cy="954107"/>
          </a:xfrm>
          <a:prstGeom prst="rect">
            <a:avLst/>
          </a:prstGeom>
          <a:noFill/>
        </p:spPr>
        <p:txBody>
          <a:bodyPr wrap="square" rtlCol="0">
            <a:spAutoFit/>
          </a:bodyPr>
          <a:lstStyle/>
          <a:p>
            <a:r>
              <a:rPr lang="en-US" sz="2800" dirty="0"/>
              <a:t>What do you expect for the presence of “core” genes in a new genome?</a:t>
            </a:r>
          </a:p>
        </p:txBody>
      </p:sp>
    </p:spTree>
    <p:extLst>
      <p:ext uri="{BB962C8B-B14F-4D97-AF65-F5344CB8AC3E}">
        <p14:creationId xmlns:p14="http://schemas.microsoft.com/office/powerpoint/2010/main" val="358220165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58687"/>
          </a:xfrm>
        </p:spPr>
        <p:txBody>
          <a:bodyPr>
            <a:normAutofit/>
          </a:bodyPr>
          <a:lstStyle/>
          <a:p>
            <a:r>
              <a:rPr lang="en-US" sz="3200" dirty="0"/>
              <a:t>Evaluation with BUSCO</a:t>
            </a:r>
          </a:p>
        </p:txBody>
      </p:sp>
      <p:sp>
        <p:nvSpPr>
          <p:cNvPr id="3" name="Content Placeholder 2"/>
          <p:cNvSpPr>
            <a:spLocks noGrp="1"/>
          </p:cNvSpPr>
          <p:nvPr>
            <p:ph idx="1"/>
          </p:nvPr>
        </p:nvSpPr>
        <p:spPr>
          <a:xfrm>
            <a:off x="457200" y="933325"/>
            <a:ext cx="8229600" cy="812224"/>
          </a:xfrm>
        </p:spPr>
        <p:txBody>
          <a:bodyPr>
            <a:normAutofit lnSpcReduction="10000"/>
          </a:bodyPr>
          <a:lstStyle/>
          <a:p>
            <a:pPr marL="0" indent="0">
              <a:buNone/>
            </a:pPr>
            <a:r>
              <a:rPr lang="en-US" dirty="0"/>
              <a:t>Assessing genome assembly and annotation completeness with Benchmarking Universal Single-Copy </a:t>
            </a:r>
            <a:r>
              <a:rPr lang="en-US" dirty="0" err="1"/>
              <a:t>Orthologs</a:t>
            </a:r>
            <a:r>
              <a:rPr lang="en-US" dirty="0"/>
              <a:t>.</a:t>
            </a:r>
          </a:p>
          <a:p>
            <a:pPr marL="0" indent="0">
              <a:buNone/>
            </a:pPr>
            <a:endParaRPr lang="en-US" dirty="0"/>
          </a:p>
        </p:txBody>
      </p:sp>
      <p:sp>
        <p:nvSpPr>
          <p:cNvPr id="4" name="Slide Number Placeholder 3"/>
          <p:cNvSpPr>
            <a:spLocks noGrp="1"/>
          </p:cNvSpPr>
          <p:nvPr>
            <p:ph type="sldNum" sz="quarter" idx="12"/>
          </p:nvPr>
        </p:nvSpPr>
        <p:spPr/>
        <p:txBody>
          <a:bodyPr/>
          <a:lstStyle/>
          <a:p>
            <a:fld id="{9DA039C4-C5F2-1743-BB7A-5D831266C61E}" type="slidenum">
              <a:rPr lang="en-US" smtClean="0"/>
              <a:t>64</a:t>
            </a:fld>
            <a:endParaRPr lang="en-US"/>
          </a:p>
        </p:txBody>
      </p:sp>
      <p:pic>
        <p:nvPicPr>
          <p:cNvPr id="5" name="Picture 4" descr="Screenshot 2019-04-01 23.21.47.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2113" y="1706312"/>
            <a:ext cx="6727373" cy="4993606"/>
          </a:xfrm>
          <a:prstGeom prst="rect">
            <a:avLst/>
          </a:prstGeom>
        </p:spPr>
      </p:pic>
      <p:sp>
        <p:nvSpPr>
          <p:cNvPr id="6" name="Rectangle 5"/>
          <p:cNvSpPr/>
          <p:nvPr/>
        </p:nvSpPr>
        <p:spPr>
          <a:xfrm>
            <a:off x="165100" y="6538912"/>
            <a:ext cx="2768600" cy="215444"/>
          </a:xfrm>
          <a:prstGeom prst="rect">
            <a:avLst/>
          </a:prstGeom>
        </p:spPr>
        <p:txBody>
          <a:bodyPr wrap="square">
            <a:spAutoFit/>
          </a:bodyPr>
          <a:lstStyle/>
          <a:p>
            <a:r>
              <a:rPr lang="en-US" sz="800" dirty="0"/>
              <a:t>file:///Users/liu3zhen/Downloads/BUSCO_v3_userguide.pdf</a:t>
            </a:r>
          </a:p>
        </p:txBody>
      </p:sp>
    </p:spTree>
    <p:extLst>
      <p:ext uri="{BB962C8B-B14F-4D97-AF65-F5344CB8AC3E}">
        <p14:creationId xmlns:p14="http://schemas.microsoft.com/office/powerpoint/2010/main" val="357182261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a:xfrm>
            <a:off x="493558" y="966977"/>
            <a:ext cx="8193242" cy="5389373"/>
          </a:xfrm>
        </p:spPr>
        <p:txBody>
          <a:bodyPr>
            <a:normAutofit lnSpcReduction="10000"/>
          </a:bodyPr>
          <a:lstStyle/>
          <a:p>
            <a:pPr>
              <a:lnSpc>
                <a:spcPct val="120000"/>
              </a:lnSpc>
            </a:pPr>
            <a:r>
              <a:rPr lang="en-US" sz="2800" dirty="0">
                <a:solidFill>
                  <a:schemeClr val="bg1">
                    <a:lumMod val="85000"/>
                  </a:schemeClr>
                </a:solidFill>
              </a:rPr>
              <a:t>Genome assembly: concept</a:t>
            </a:r>
          </a:p>
          <a:p>
            <a:pPr>
              <a:lnSpc>
                <a:spcPct val="120000"/>
              </a:lnSpc>
            </a:pPr>
            <a:r>
              <a:rPr lang="en-US" sz="2800" dirty="0">
                <a:solidFill>
                  <a:schemeClr val="bg1">
                    <a:lumMod val="85000"/>
                  </a:schemeClr>
                </a:solidFill>
              </a:rPr>
              <a:t>Assembly algorithms: OLC/De </a:t>
            </a:r>
            <a:r>
              <a:rPr lang="en-US" sz="2800" dirty="0" err="1">
                <a:solidFill>
                  <a:schemeClr val="bg1">
                    <a:lumMod val="85000"/>
                  </a:schemeClr>
                </a:solidFill>
              </a:rPr>
              <a:t>Bruijn</a:t>
            </a:r>
            <a:r>
              <a:rPr lang="en-US" sz="2800" dirty="0">
                <a:solidFill>
                  <a:schemeClr val="bg1">
                    <a:lumMod val="85000"/>
                  </a:schemeClr>
                </a:solidFill>
              </a:rPr>
              <a:t> graph</a:t>
            </a:r>
          </a:p>
          <a:p>
            <a:pPr>
              <a:lnSpc>
                <a:spcPct val="120000"/>
              </a:lnSpc>
            </a:pPr>
            <a:r>
              <a:rPr lang="en-US" sz="2800" dirty="0">
                <a:solidFill>
                  <a:schemeClr val="bg1">
                    <a:lumMod val="85000"/>
                  </a:schemeClr>
                </a:solidFill>
              </a:rPr>
              <a:t>Error correction (</a:t>
            </a:r>
            <a:r>
              <a:rPr lang="en-US" sz="2800" dirty="0" err="1">
                <a:solidFill>
                  <a:schemeClr val="bg1">
                    <a:lumMod val="85000"/>
                  </a:schemeClr>
                </a:solidFill>
              </a:rPr>
              <a:t>Kmer</a:t>
            </a:r>
            <a:r>
              <a:rPr lang="en-US" sz="2800" dirty="0">
                <a:solidFill>
                  <a:schemeClr val="bg1">
                    <a:lumMod val="85000"/>
                  </a:schemeClr>
                </a:solidFill>
              </a:rPr>
              <a:t> counts)</a:t>
            </a:r>
          </a:p>
          <a:p>
            <a:pPr>
              <a:lnSpc>
                <a:spcPct val="120000"/>
              </a:lnSpc>
            </a:pPr>
            <a:r>
              <a:rPr lang="en-US" sz="2800" dirty="0">
                <a:solidFill>
                  <a:schemeClr val="bg1">
                    <a:lumMod val="85000"/>
                  </a:schemeClr>
                </a:solidFill>
              </a:rPr>
              <a:t>Assembly strategy to cope with the repeat problem</a:t>
            </a:r>
          </a:p>
          <a:p>
            <a:pPr marL="0" indent="0">
              <a:lnSpc>
                <a:spcPct val="120000"/>
              </a:lnSpc>
              <a:buNone/>
            </a:pPr>
            <a:r>
              <a:rPr lang="en-US" sz="2800" dirty="0">
                <a:solidFill>
                  <a:schemeClr val="bg1">
                    <a:lumMod val="85000"/>
                  </a:schemeClr>
                </a:solidFill>
              </a:rPr>
              <a:t>(mate-pair reads, long reads, others)</a:t>
            </a:r>
          </a:p>
          <a:p>
            <a:pPr>
              <a:lnSpc>
                <a:spcPct val="120000"/>
              </a:lnSpc>
            </a:pPr>
            <a:r>
              <a:rPr lang="en-US" sz="2800" dirty="0">
                <a:solidFill>
                  <a:schemeClr val="bg1">
                    <a:lumMod val="85000"/>
                  </a:schemeClr>
                </a:solidFill>
              </a:rPr>
              <a:t>Assembly evaluation (N50, comparison to a reference genome)</a:t>
            </a:r>
          </a:p>
          <a:p>
            <a:pPr>
              <a:lnSpc>
                <a:spcPct val="120000"/>
              </a:lnSpc>
            </a:pPr>
            <a:r>
              <a:rPr lang="en-US" sz="2800" dirty="0">
                <a:solidFill>
                  <a:schemeClr val="bg1">
                    <a:lumMod val="85000"/>
                  </a:schemeClr>
                </a:solidFill>
              </a:rPr>
              <a:t>Genome annotation</a:t>
            </a:r>
          </a:p>
          <a:p>
            <a:pPr>
              <a:lnSpc>
                <a:spcPct val="120000"/>
              </a:lnSpc>
            </a:pPr>
            <a:r>
              <a:rPr lang="en-US" sz="3600" dirty="0"/>
              <a:t>Case study</a:t>
            </a:r>
          </a:p>
        </p:txBody>
      </p:sp>
      <p:sp>
        <p:nvSpPr>
          <p:cNvPr id="4" name="Slide Number Placeholder 3"/>
          <p:cNvSpPr>
            <a:spLocks noGrp="1"/>
          </p:cNvSpPr>
          <p:nvPr>
            <p:ph type="sldNum" sz="quarter" idx="12"/>
          </p:nvPr>
        </p:nvSpPr>
        <p:spPr/>
        <p:txBody>
          <a:bodyPr/>
          <a:lstStyle/>
          <a:p>
            <a:fld id="{9DA039C4-C5F2-1743-BB7A-5D831266C61E}" type="slidenum">
              <a:rPr lang="en-US" smtClean="0"/>
              <a:t>65</a:t>
            </a:fld>
            <a:endParaRPr lang="en-US"/>
          </a:p>
        </p:txBody>
      </p:sp>
    </p:spTree>
    <p:extLst>
      <p:ext uri="{BB962C8B-B14F-4D97-AF65-F5344CB8AC3E}">
        <p14:creationId xmlns:p14="http://schemas.microsoft.com/office/powerpoint/2010/main" val="356321797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95126"/>
            <a:ext cx="8229600" cy="987067"/>
          </a:xfrm>
        </p:spPr>
        <p:txBody>
          <a:bodyPr>
            <a:normAutofit fontScale="90000"/>
          </a:bodyPr>
          <a:lstStyle/>
          <a:p>
            <a:r>
              <a:rPr lang="en-US" sz="3600" b="0" i="0" dirty="0">
                <a:latin typeface="Calibri Light" panose="020F0302020204030204" pitchFamily="34" charset="0"/>
                <a:cs typeface="Calibri Light" panose="020F0302020204030204" pitchFamily="34" charset="0"/>
              </a:rPr>
              <a:t>Case 2: Maize genome assembly with Nanopore </a:t>
            </a:r>
            <a:r>
              <a:rPr lang="en-US" sz="3600" b="0" i="0" dirty="0" err="1">
                <a:latin typeface="Calibri Light" panose="020F0302020204030204" pitchFamily="34" charset="0"/>
                <a:cs typeface="Calibri Light" panose="020F0302020204030204" pitchFamily="34" charset="0"/>
              </a:rPr>
              <a:t>MinION</a:t>
            </a:r>
            <a:r>
              <a:rPr lang="en-US" sz="3600" b="0" i="0" dirty="0">
                <a:latin typeface="Calibri Light" panose="020F0302020204030204" pitchFamily="34" charset="0"/>
                <a:cs typeface="Calibri Light" panose="020F0302020204030204" pitchFamily="34" charset="0"/>
              </a:rPr>
              <a:t> sequencing</a:t>
            </a:r>
          </a:p>
        </p:txBody>
      </p:sp>
      <p:pic>
        <p:nvPicPr>
          <p:cNvPr id="5" name="Picture 4"/>
          <p:cNvPicPr>
            <a:picLocks noChangeAspect="1"/>
          </p:cNvPicPr>
          <p:nvPr/>
        </p:nvPicPr>
        <p:blipFill>
          <a:blip r:embed="rId3"/>
          <a:stretch>
            <a:fillRect/>
          </a:stretch>
        </p:blipFill>
        <p:spPr>
          <a:xfrm>
            <a:off x="676199" y="3624206"/>
            <a:ext cx="3636212" cy="2925469"/>
          </a:xfrm>
          <a:prstGeom prst="rect">
            <a:avLst/>
          </a:prstGeom>
        </p:spPr>
      </p:pic>
      <p:pic>
        <p:nvPicPr>
          <p:cNvPr id="4" name="Picture 3"/>
          <p:cNvPicPr>
            <a:picLocks noChangeAspect="1"/>
          </p:cNvPicPr>
          <p:nvPr/>
        </p:nvPicPr>
        <p:blipFill>
          <a:blip r:embed="rId4"/>
          <a:stretch>
            <a:fillRect/>
          </a:stretch>
        </p:blipFill>
        <p:spPr>
          <a:xfrm>
            <a:off x="1484116" y="2237752"/>
            <a:ext cx="2430121" cy="1059533"/>
          </a:xfrm>
          <a:prstGeom prst="rect">
            <a:avLst/>
          </a:prstGeom>
        </p:spPr>
      </p:pic>
      <p:sp>
        <p:nvSpPr>
          <p:cNvPr id="6" name="TextBox 5"/>
          <p:cNvSpPr txBox="1"/>
          <p:nvPr/>
        </p:nvSpPr>
        <p:spPr>
          <a:xfrm>
            <a:off x="1021319" y="1316975"/>
            <a:ext cx="2183611" cy="954107"/>
          </a:xfrm>
          <a:prstGeom prst="rect">
            <a:avLst/>
          </a:prstGeom>
          <a:noFill/>
        </p:spPr>
        <p:txBody>
          <a:bodyPr wrap="none" rtlCol="0">
            <a:spAutoFit/>
          </a:bodyPr>
          <a:lstStyle/>
          <a:p>
            <a:r>
              <a:rPr lang="en-US" sz="2400" dirty="0" err="1"/>
              <a:t>Nanopore</a:t>
            </a:r>
            <a:endParaRPr lang="en-US" sz="2400" dirty="0"/>
          </a:p>
          <a:p>
            <a:r>
              <a:rPr lang="en-US" sz="2400" dirty="0" err="1"/>
              <a:t>MinION</a:t>
            </a:r>
            <a:r>
              <a:rPr lang="en-US" sz="2400" dirty="0"/>
              <a:t> (N=</a:t>
            </a:r>
            <a:r>
              <a:rPr lang="en-US" sz="3200" dirty="0">
                <a:solidFill>
                  <a:schemeClr val="accent3">
                    <a:lumMod val="50000"/>
                  </a:schemeClr>
                </a:solidFill>
              </a:rPr>
              <a:t>31</a:t>
            </a:r>
            <a:r>
              <a:rPr lang="en-US" sz="2400" dirty="0"/>
              <a:t>)</a:t>
            </a:r>
          </a:p>
        </p:txBody>
      </p:sp>
      <p:pic>
        <p:nvPicPr>
          <p:cNvPr id="7" name="Picture 6" descr="Screenshot 2018-11-21 23.29.41.png">
            <a:extLst>
              <a:ext uri="{FF2B5EF4-FFF2-40B4-BE49-F238E27FC236}">
                <a16:creationId xmlns:a16="http://schemas.microsoft.com/office/drawing/2014/main" id="{4EDEE0D6-4732-FB4E-BF21-E219E98755E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12411" y="1245670"/>
            <a:ext cx="4039740" cy="2097391"/>
          </a:xfrm>
          <a:prstGeom prst="rect">
            <a:avLst/>
          </a:prstGeom>
        </p:spPr>
      </p:pic>
      <p:sp>
        <p:nvSpPr>
          <p:cNvPr id="8" name="TextBox 7">
            <a:extLst>
              <a:ext uri="{FF2B5EF4-FFF2-40B4-BE49-F238E27FC236}">
                <a16:creationId xmlns:a16="http://schemas.microsoft.com/office/drawing/2014/main" id="{56EAC748-F841-F148-AA0A-4E6CE442D5C1}"/>
              </a:ext>
            </a:extLst>
          </p:cNvPr>
          <p:cNvSpPr txBox="1"/>
          <p:nvPr/>
        </p:nvSpPr>
        <p:spPr>
          <a:xfrm>
            <a:off x="5815757" y="1775002"/>
            <a:ext cx="3156313" cy="707886"/>
          </a:xfrm>
          <a:prstGeom prst="rect">
            <a:avLst/>
          </a:prstGeom>
          <a:noFill/>
        </p:spPr>
        <p:txBody>
          <a:bodyPr wrap="none" rtlCol="0">
            <a:spAutoFit/>
          </a:bodyPr>
          <a:lstStyle/>
          <a:p>
            <a:r>
              <a:rPr lang="en-US" sz="2000" dirty="0"/>
              <a:t>Output: 6-13 Gb per </a:t>
            </a:r>
            <a:r>
              <a:rPr lang="en-US" sz="2000" dirty="0" err="1"/>
              <a:t>flowcell</a:t>
            </a:r>
            <a:endParaRPr lang="en-US" sz="2000" dirty="0"/>
          </a:p>
          <a:p>
            <a:r>
              <a:rPr lang="en-US" sz="2000" dirty="0"/>
              <a:t>error rate: ~10%</a:t>
            </a:r>
          </a:p>
        </p:txBody>
      </p:sp>
      <p:pic>
        <p:nvPicPr>
          <p:cNvPr id="10" name="Picture 9" descr="A188WGS.pdf">
            <a:extLst>
              <a:ext uri="{FF2B5EF4-FFF2-40B4-BE49-F238E27FC236}">
                <a16:creationId xmlns:a16="http://schemas.microsoft.com/office/drawing/2014/main" id="{E0EF1AED-FBB9-C347-B460-ED6716B1C3A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08776" y="3343061"/>
            <a:ext cx="3962615" cy="3440594"/>
          </a:xfrm>
          <a:prstGeom prst="rect">
            <a:avLst/>
          </a:prstGeom>
        </p:spPr>
      </p:pic>
      <p:sp>
        <p:nvSpPr>
          <p:cNvPr id="11" name="TextBox 10">
            <a:extLst>
              <a:ext uri="{FF2B5EF4-FFF2-40B4-BE49-F238E27FC236}">
                <a16:creationId xmlns:a16="http://schemas.microsoft.com/office/drawing/2014/main" id="{167E1C0E-45D2-9348-A479-61EAE84C419D}"/>
              </a:ext>
            </a:extLst>
          </p:cNvPr>
          <p:cNvSpPr txBox="1"/>
          <p:nvPr/>
        </p:nvSpPr>
        <p:spPr>
          <a:xfrm>
            <a:off x="2526923" y="2984161"/>
            <a:ext cx="1231747" cy="584775"/>
          </a:xfrm>
          <a:prstGeom prst="rect">
            <a:avLst/>
          </a:prstGeom>
          <a:noFill/>
        </p:spPr>
        <p:txBody>
          <a:bodyPr wrap="none" rtlCol="0">
            <a:spAutoFit/>
          </a:bodyPr>
          <a:lstStyle/>
          <a:p>
            <a:r>
              <a:rPr lang="en-US" sz="1600" dirty="0"/>
              <a:t>FLO-MIN106</a:t>
            </a:r>
          </a:p>
          <a:p>
            <a:r>
              <a:rPr lang="en-US" sz="1600" dirty="0"/>
              <a:t>SQK-LSK109 </a:t>
            </a:r>
          </a:p>
        </p:txBody>
      </p:sp>
      <p:sp>
        <p:nvSpPr>
          <p:cNvPr id="3" name="Slide Number Placeholder 2">
            <a:extLst>
              <a:ext uri="{FF2B5EF4-FFF2-40B4-BE49-F238E27FC236}">
                <a16:creationId xmlns:a16="http://schemas.microsoft.com/office/drawing/2014/main" id="{4F742FBE-C5B3-4343-A575-33A2512628B6}"/>
              </a:ext>
            </a:extLst>
          </p:cNvPr>
          <p:cNvSpPr>
            <a:spLocks noGrp="1"/>
          </p:cNvSpPr>
          <p:nvPr>
            <p:ph type="sldNum" sz="quarter" idx="12"/>
          </p:nvPr>
        </p:nvSpPr>
        <p:spPr/>
        <p:txBody>
          <a:bodyPr/>
          <a:lstStyle/>
          <a:p>
            <a:fld id="{9DA039C4-C5F2-1743-BB7A-5D831266C61E}" type="slidenum">
              <a:rPr lang="en-US" smtClean="0"/>
              <a:t>66</a:t>
            </a:fld>
            <a:endParaRPr lang="en-US"/>
          </a:p>
        </p:txBody>
      </p:sp>
      <p:pic>
        <p:nvPicPr>
          <p:cNvPr id="1026" name="Picture 2">
            <a:extLst>
              <a:ext uri="{FF2B5EF4-FFF2-40B4-BE49-F238E27FC236}">
                <a16:creationId xmlns:a16="http://schemas.microsoft.com/office/drawing/2014/main" id="{8D8A801F-4B9E-BF49-8EA3-71A3225FF4B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4798" y="2610385"/>
            <a:ext cx="1143751" cy="1143751"/>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E21AD0D2-E17F-9F42-9C38-5588F9DCBCDF}"/>
              </a:ext>
            </a:extLst>
          </p:cNvPr>
          <p:cNvSpPr txBox="1"/>
          <p:nvPr/>
        </p:nvSpPr>
        <p:spPr>
          <a:xfrm>
            <a:off x="148530" y="3711122"/>
            <a:ext cx="1238159" cy="369332"/>
          </a:xfrm>
          <a:prstGeom prst="rect">
            <a:avLst/>
          </a:prstGeom>
          <a:noFill/>
        </p:spPr>
        <p:txBody>
          <a:bodyPr wrap="none" rtlCol="0">
            <a:spAutoFit/>
          </a:bodyPr>
          <a:lstStyle/>
          <a:p>
            <a:r>
              <a:rPr lang="en-US" dirty="0" err="1"/>
              <a:t>Guifang</a:t>
            </a:r>
            <a:r>
              <a:rPr lang="en-US" dirty="0"/>
              <a:t> Lin</a:t>
            </a:r>
          </a:p>
        </p:txBody>
      </p:sp>
    </p:spTree>
    <p:extLst>
      <p:ext uri="{BB962C8B-B14F-4D97-AF65-F5344CB8AC3E}">
        <p14:creationId xmlns:p14="http://schemas.microsoft.com/office/powerpoint/2010/main" val="391324480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rot="10800000">
            <a:off x="116490" y="488535"/>
            <a:ext cx="492443" cy="2523509"/>
          </a:xfrm>
          <a:prstGeom prst="rect">
            <a:avLst/>
          </a:prstGeom>
          <a:solidFill>
            <a:schemeClr val="bg1">
              <a:lumMod val="75000"/>
            </a:schemeClr>
          </a:solidFill>
          <a:ln>
            <a:noFill/>
          </a:ln>
          <a:effectLst/>
        </p:spPr>
        <p:style>
          <a:lnRef idx="3">
            <a:schemeClr val="lt1"/>
          </a:lnRef>
          <a:fillRef idx="1">
            <a:schemeClr val="dk1"/>
          </a:fillRef>
          <a:effectRef idx="1">
            <a:schemeClr val="dk1"/>
          </a:effectRef>
          <a:fontRef idx="minor">
            <a:schemeClr val="lt1"/>
          </a:fontRef>
        </p:style>
        <p:txBody>
          <a:bodyPr vert="eaVert" wrap="square" rtlCol="0">
            <a:spAutoFit/>
          </a:bodyPr>
          <a:lstStyle/>
          <a:p>
            <a:pPr algn="ctr"/>
            <a:r>
              <a:rPr lang="en-US" sz="2000" b="1" dirty="0">
                <a:solidFill>
                  <a:schemeClr val="accent1">
                    <a:lumMod val="50000"/>
                  </a:schemeClr>
                </a:solidFill>
                <a:latin typeface="Helvetica" panose="020B0604020202020204" pitchFamily="34" charset="0"/>
                <a:cs typeface="Helvetica" panose="020B0604020202020204" pitchFamily="34" charset="0"/>
              </a:rPr>
              <a:t>Phase - I</a:t>
            </a:r>
          </a:p>
        </p:txBody>
      </p:sp>
      <p:sp>
        <p:nvSpPr>
          <p:cNvPr id="8" name="TextBox 7"/>
          <p:cNvSpPr txBox="1"/>
          <p:nvPr/>
        </p:nvSpPr>
        <p:spPr>
          <a:xfrm rot="10800000">
            <a:off x="116490" y="3563946"/>
            <a:ext cx="492443" cy="3002224"/>
          </a:xfrm>
          <a:prstGeom prst="rect">
            <a:avLst/>
          </a:prstGeom>
          <a:solidFill>
            <a:schemeClr val="bg1">
              <a:lumMod val="65000"/>
            </a:schemeClr>
          </a:solidFill>
          <a:ln>
            <a:noFill/>
          </a:ln>
          <a:effectLst/>
        </p:spPr>
        <p:style>
          <a:lnRef idx="3">
            <a:schemeClr val="lt1"/>
          </a:lnRef>
          <a:fillRef idx="1">
            <a:schemeClr val="dk1"/>
          </a:fillRef>
          <a:effectRef idx="1">
            <a:schemeClr val="dk1"/>
          </a:effectRef>
          <a:fontRef idx="minor">
            <a:schemeClr val="lt1"/>
          </a:fontRef>
        </p:style>
        <p:txBody>
          <a:bodyPr vert="eaVert" wrap="square" rtlCol="0">
            <a:spAutoFit/>
          </a:bodyPr>
          <a:lstStyle/>
          <a:p>
            <a:pPr algn="ctr"/>
            <a:r>
              <a:rPr lang="en-US" sz="2000" b="1" dirty="0">
                <a:solidFill>
                  <a:schemeClr val="accent1">
                    <a:lumMod val="50000"/>
                  </a:schemeClr>
                </a:solidFill>
                <a:latin typeface="Helvetica" panose="020B0604020202020204" pitchFamily="34" charset="0"/>
                <a:cs typeface="Helvetica" panose="020B0604020202020204" pitchFamily="34" charset="0"/>
              </a:rPr>
              <a:t>Phase - II</a:t>
            </a:r>
          </a:p>
        </p:txBody>
      </p:sp>
      <p:sp>
        <p:nvSpPr>
          <p:cNvPr id="9" name="Rectangle 8"/>
          <p:cNvSpPr/>
          <p:nvPr/>
        </p:nvSpPr>
        <p:spPr>
          <a:xfrm>
            <a:off x="2161877" y="2025716"/>
            <a:ext cx="1498073" cy="457200"/>
          </a:xfrm>
          <a:prstGeom prst="rect">
            <a:avLst/>
          </a:prstGeom>
          <a:noFill/>
          <a:ln>
            <a:noFill/>
          </a:ln>
          <a:effectLst/>
        </p:spPr>
        <p:style>
          <a:lnRef idx="1">
            <a:schemeClr val="dk1"/>
          </a:lnRef>
          <a:fillRef idx="2">
            <a:schemeClr val="dk1"/>
          </a:fillRef>
          <a:effectRef idx="1">
            <a:schemeClr val="dk1"/>
          </a:effectRef>
          <a:fontRef idx="minor">
            <a:schemeClr val="dk1"/>
          </a:fontRef>
        </p:style>
        <p:txBody>
          <a:bodyPr rtlCol="0" anchor="ctr"/>
          <a:lstStyle/>
          <a:p>
            <a:r>
              <a:rPr lang="en-US" sz="1400" dirty="0">
                <a:solidFill>
                  <a:srgbClr val="000000"/>
                </a:solidFill>
                <a:latin typeface="Helvetica" panose="020B0604020202020204" pitchFamily="34" charset="0"/>
                <a:cs typeface="Helvetica" panose="020B0604020202020204" pitchFamily="34" charset="0"/>
              </a:rPr>
              <a:t>Illumina (90X)</a:t>
            </a:r>
          </a:p>
          <a:p>
            <a:r>
              <a:rPr lang="en-US" sz="1400" dirty="0">
                <a:solidFill>
                  <a:srgbClr val="000000"/>
                </a:solidFill>
                <a:latin typeface="Helvetica" panose="020B0604020202020204" pitchFamily="34" charset="0"/>
                <a:cs typeface="Helvetica" panose="020B0604020202020204" pitchFamily="34" charset="0"/>
              </a:rPr>
              <a:t>polishing</a:t>
            </a:r>
          </a:p>
        </p:txBody>
      </p:sp>
      <p:sp>
        <p:nvSpPr>
          <p:cNvPr id="12" name="Rectangle 11"/>
          <p:cNvSpPr/>
          <p:nvPr/>
        </p:nvSpPr>
        <p:spPr>
          <a:xfrm>
            <a:off x="758539" y="482867"/>
            <a:ext cx="2446867" cy="457200"/>
          </a:xfrm>
          <a:prstGeom prst="rect">
            <a:avLst/>
          </a:prstGeom>
          <a:solidFill>
            <a:schemeClr val="accent5">
              <a:lumMod val="20000"/>
              <a:lumOff val="80000"/>
            </a:schemeClr>
          </a:solidFill>
          <a:ln>
            <a:solidFill>
              <a:schemeClr val="accent5">
                <a:lumMod val="40000"/>
                <a:lumOff val="60000"/>
              </a:schemeClr>
            </a:solidFill>
          </a:ln>
          <a:effectLst/>
        </p:spPr>
        <p:style>
          <a:lnRef idx="1">
            <a:schemeClr val="dk1"/>
          </a:lnRef>
          <a:fillRef idx="2">
            <a:schemeClr val="dk1"/>
          </a:fillRef>
          <a:effectRef idx="1">
            <a:schemeClr val="dk1"/>
          </a:effectRef>
          <a:fontRef idx="minor">
            <a:schemeClr val="dk1"/>
          </a:fontRef>
        </p:style>
        <p:txBody>
          <a:bodyPr rtlCol="0" anchor="ctr"/>
          <a:lstStyle/>
          <a:p>
            <a:pPr algn="ctr"/>
            <a:r>
              <a:rPr lang="en-US" sz="1400" b="1" dirty="0">
                <a:solidFill>
                  <a:srgbClr val="000000"/>
                </a:solidFill>
                <a:latin typeface="Helvetica" panose="020B0604020202020204" pitchFamily="34" charset="0"/>
                <a:cs typeface="Helvetica" panose="020B0604020202020204" pitchFamily="34" charset="0"/>
              </a:rPr>
              <a:t>Nanopore long reads (90X)</a:t>
            </a:r>
          </a:p>
        </p:txBody>
      </p:sp>
      <p:sp>
        <p:nvSpPr>
          <p:cNvPr id="13" name="Rectangle 12"/>
          <p:cNvSpPr/>
          <p:nvPr/>
        </p:nvSpPr>
        <p:spPr>
          <a:xfrm>
            <a:off x="758539" y="3610766"/>
            <a:ext cx="2446867" cy="457200"/>
          </a:xfrm>
          <a:prstGeom prst="rect">
            <a:avLst/>
          </a:prstGeom>
          <a:solidFill>
            <a:schemeClr val="accent5">
              <a:lumMod val="20000"/>
              <a:lumOff val="80000"/>
            </a:schemeClr>
          </a:solidFill>
          <a:ln>
            <a:solidFill>
              <a:schemeClr val="accent5">
                <a:lumMod val="40000"/>
                <a:lumOff val="60000"/>
              </a:schemeClr>
            </a:solidFill>
          </a:ln>
          <a:effectLst/>
        </p:spPr>
        <p:style>
          <a:lnRef idx="1">
            <a:schemeClr val="dk1"/>
          </a:lnRef>
          <a:fillRef idx="2">
            <a:schemeClr val="dk1"/>
          </a:fillRef>
          <a:effectRef idx="1">
            <a:schemeClr val="dk1"/>
          </a:effectRef>
          <a:fontRef idx="minor">
            <a:schemeClr val="dk1"/>
          </a:fontRef>
        </p:style>
        <p:txBody>
          <a:bodyPr rtlCol="0" anchor="ctr"/>
          <a:lstStyle/>
          <a:p>
            <a:pPr algn="ctr"/>
            <a:r>
              <a:rPr lang="en-US" sz="1400" b="1" dirty="0" err="1">
                <a:solidFill>
                  <a:srgbClr val="000000"/>
                </a:solidFill>
                <a:latin typeface="Helvetica" panose="020B0604020202020204" pitchFamily="34" charset="0"/>
                <a:cs typeface="Helvetica" panose="020B0604020202020204" pitchFamily="34" charset="0"/>
              </a:rPr>
              <a:t>BioNano</a:t>
            </a:r>
            <a:r>
              <a:rPr lang="en-US" sz="1400" b="1" dirty="0">
                <a:solidFill>
                  <a:srgbClr val="000000"/>
                </a:solidFill>
                <a:latin typeface="Helvetica" panose="020B0604020202020204" pitchFamily="34" charset="0"/>
                <a:cs typeface="Helvetica" panose="020B0604020202020204" pitchFamily="34" charset="0"/>
              </a:rPr>
              <a:t> map</a:t>
            </a:r>
          </a:p>
        </p:txBody>
      </p:sp>
      <p:sp>
        <p:nvSpPr>
          <p:cNvPr id="14" name="Rectangle 13"/>
          <p:cNvSpPr/>
          <p:nvPr/>
        </p:nvSpPr>
        <p:spPr>
          <a:xfrm>
            <a:off x="758539" y="4728504"/>
            <a:ext cx="2446868" cy="457199"/>
          </a:xfrm>
          <a:prstGeom prst="rect">
            <a:avLst/>
          </a:prstGeom>
          <a:solidFill>
            <a:schemeClr val="accent5">
              <a:lumMod val="20000"/>
              <a:lumOff val="80000"/>
            </a:schemeClr>
          </a:solidFill>
          <a:ln>
            <a:solidFill>
              <a:schemeClr val="accent5">
                <a:lumMod val="40000"/>
                <a:lumOff val="60000"/>
              </a:schemeClr>
            </a:solidFill>
          </a:ln>
          <a:effectLst/>
        </p:spPr>
        <p:style>
          <a:lnRef idx="1">
            <a:schemeClr val="dk1"/>
          </a:lnRef>
          <a:fillRef idx="2">
            <a:schemeClr val="dk1"/>
          </a:fillRef>
          <a:effectRef idx="1">
            <a:schemeClr val="dk1"/>
          </a:effectRef>
          <a:fontRef idx="minor">
            <a:schemeClr val="dk1"/>
          </a:fontRef>
        </p:style>
        <p:txBody>
          <a:bodyPr rtlCol="0" anchor="ctr"/>
          <a:lstStyle/>
          <a:p>
            <a:pPr algn="ctr"/>
            <a:r>
              <a:rPr lang="en-US" sz="1400" b="1" dirty="0">
                <a:solidFill>
                  <a:srgbClr val="000000"/>
                </a:solidFill>
                <a:latin typeface="Helvetica" panose="020B0604020202020204" pitchFamily="34" charset="0"/>
                <a:cs typeface="Helvetica" panose="020B0604020202020204" pitchFamily="34" charset="0"/>
              </a:rPr>
              <a:t>scaffolds + contigs</a:t>
            </a:r>
          </a:p>
        </p:txBody>
      </p:sp>
      <p:sp>
        <p:nvSpPr>
          <p:cNvPr id="16" name="Rectangle 15"/>
          <p:cNvSpPr/>
          <p:nvPr/>
        </p:nvSpPr>
        <p:spPr>
          <a:xfrm>
            <a:off x="3562210" y="3632030"/>
            <a:ext cx="2146411" cy="443753"/>
          </a:xfrm>
          <a:prstGeom prst="rect">
            <a:avLst/>
          </a:prstGeom>
          <a:solidFill>
            <a:schemeClr val="accent5">
              <a:lumMod val="20000"/>
              <a:lumOff val="80000"/>
            </a:schemeClr>
          </a:solidFill>
          <a:ln>
            <a:solidFill>
              <a:schemeClr val="accent5">
                <a:lumMod val="40000"/>
                <a:lumOff val="60000"/>
              </a:schemeClr>
            </a:solidFill>
          </a:ln>
          <a:effectLst/>
        </p:spPr>
        <p:style>
          <a:lnRef idx="1">
            <a:schemeClr val="dk1"/>
          </a:lnRef>
          <a:fillRef idx="2">
            <a:schemeClr val="dk1"/>
          </a:fillRef>
          <a:effectRef idx="1">
            <a:schemeClr val="dk1"/>
          </a:effectRef>
          <a:fontRef idx="minor">
            <a:schemeClr val="dk1"/>
          </a:fontRef>
        </p:style>
        <p:txBody>
          <a:bodyPr rtlCol="0" anchor="ctr"/>
          <a:lstStyle/>
          <a:p>
            <a:pPr algn="ctr"/>
            <a:r>
              <a:rPr lang="en-US" sz="1400" b="1" dirty="0">
                <a:solidFill>
                  <a:srgbClr val="000000"/>
                </a:solidFill>
                <a:latin typeface="Helvetica" panose="020B0604020202020204" pitchFamily="34" charset="0"/>
                <a:cs typeface="Helvetica" panose="020B0604020202020204" pitchFamily="34" charset="0"/>
              </a:rPr>
              <a:t>GBS of DH lines</a:t>
            </a:r>
          </a:p>
        </p:txBody>
      </p:sp>
      <p:sp>
        <p:nvSpPr>
          <p:cNvPr id="25" name="Rectangle 24"/>
          <p:cNvSpPr/>
          <p:nvPr/>
        </p:nvSpPr>
        <p:spPr>
          <a:xfrm>
            <a:off x="758539" y="1508953"/>
            <a:ext cx="2446867" cy="457200"/>
          </a:xfrm>
          <a:prstGeom prst="rect">
            <a:avLst/>
          </a:prstGeom>
          <a:solidFill>
            <a:schemeClr val="accent5">
              <a:lumMod val="20000"/>
              <a:lumOff val="80000"/>
            </a:schemeClr>
          </a:solidFill>
          <a:ln>
            <a:solidFill>
              <a:schemeClr val="accent5">
                <a:lumMod val="40000"/>
                <a:lumOff val="60000"/>
              </a:schemeClr>
            </a:solidFill>
          </a:ln>
          <a:effectLst/>
        </p:spPr>
        <p:style>
          <a:lnRef idx="1">
            <a:schemeClr val="dk1"/>
          </a:lnRef>
          <a:fillRef idx="2">
            <a:schemeClr val="dk1"/>
          </a:fillRef>
          <a:effectRef idx="1">
            <a:schemeClr val="dk1"/>
          </a:effectRef>
          <a:fontRef idx="minor">
            <a:schemeClr val="dk1"/>
          </a:fontRef>
        </p:style>
        <p:txBody>
          <a:bodyPr rtlCol="0" anchor="ctr"/>
          <a:lstStyle/>
          <a:p>
            <a:pPr algn="ctr"/>
            <a:r>
              <a:rPr lang="en-US" sz="1400" b="1" dirty="0" err="1">
                <a:solidFill>
                  <a:srgbClr val="000000"/>
                </a:solidFill>
                <a:latin typeface="Helvetica" panose="020B0604020202020204" pitchFamily="34" charset="0"/>
                <a:cs typeface="Helvetica" panose="020B0604020202020204" pitchFamily="34" charset="0"/>
              </a:rPr>
              <a:t>Canu</a:t>
            </a:r>
            <a:r>
              <a:rPr lang="en-US" sz="1400" b="1" dirty="0">
                <a:solidFill>
                  <a:srgbClr val="000000"/>
                </a:solidFill>
                <a:latin typeface="Helvetica" panose="020B0604020202020204" pitchFamily="34" charset="0"/>
                <a:cs typeface="Helvetica" panose="020B0604020202020204" pitchFamily="34" charset="0"/>
              </a:rPr>
              <a:t> </a:t>
            </a:r>
            <a:r>
              <a:rPr lang="en-US" sz="1400" b="1" dirty="0" err="1">
                <a:solidFill>
                  <a:srgbClr val="000000"/>
                </a:solidFill>
                <a:latin typeface="Helvetica" panose="020B0604020202020204" pitchFamily="34" charset="0"/>
                <a:cs typeface="Helvetica" panose="020B0604020202020204" pitchFamily="34" charset="0"/>
              </a:rPr>
              <a:t>asm</a:t>
            </a:r>
            <a:r>
              <a:rPr lang="en-US" sz="1400" b="1" dirty="0">
                <a:solidFill>
                  <a:srgbClr val="000000"/>
                </a:solidFill>
                <a:latin typeface="Helvetica" panose="020B0604020202020204" pitchFamily="34" charset="0"/>
                <a:cs typeface="Helvetica" panose="020B0604020202020204" pitchFamily="34" charset="0"/>
              </a:rPr>
              <a:t>, </a:t>
            </a:r>
            <a:r>
              <a:rPr lang="en-US" sz="1400" b="1" dirty="0" err="1">
                <a:solidFill>
                  <a:srgbClr val="000000"/>
                </a:solidFill>
                <a:latin typeface="Helvetica" panose="020B0604020202020204" pitchFamily="34" charset="0"/>
                <a:cs typeface="Helvetica" panose="020B0604020202020204" pitchFamily="34" charset="0"/>
              </a:rPr>
              <a:t>Nanopolish</a:t>
            </a:r>
            <a:endParaRPr lang="en-US" sz="1400" b="1" dirty="0">
              <a:solidFill>
                <a:srgbClr val="000000"/>
              </a:solidFill>
              <a:latin typeface="Helvetica" panose="020B0604020202020204" pitchFamily="34" charset="0"/>
              <a:cs typeface="Helvetica" panose="020B0604020202020204" pitchFamily="34" charset="0"/>
            </a:endParaRPr>
          </a:p>
        </p:txBody>
      </p:sp>
      <p:sp>
        <p:nvSpPr>
          <p:cNvPr id="26" name="Down Arrow 25"/>
          <p:cNvSpPr/>
          <p:nvPr/>
        </p:nvSpPr>
        <p:spPr>
          <a:xfrm>
            <a:off x="1785898" y="1014983"/>
            <a:ext cx="392758" cy="470811"/>
          </a:xfrm>
          <a:prstGeom prst="downArrow">
            <a:avLst/>
          </a:prstGeom>
          <a:ln>
            <a:solidFill>
              <a:schemeClr val="tx1">
                <a:lumMod val="65000"/>
                <a:lumOff val="35000"/>
              </a:schemeClr>
            </a:solidFill>
          </a:ln>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34" name="Rectangle 33"/>
          <p:cNvSpPr/>
          <p:nvPr/>
        </p:nvSpPr>
        <p:spPr>
          <a:xfrm>
            <a:off x="758539" y="2554845"/>
            <a:ext cx="2446867" cy="457200"/>
          </a:xfrm>
          <a:prstGeom prst="rect">
            <a:avLst/>
          </a:prstGeom>
          <a:solidFill>
            <a:schemeClr val="accent5">
              <a:lumMod val="20000"/>
              <a:lumOff val="80000"/>
            </a:schemeClr>
          </a:solidFill>
          <a:ln>
            <a:solidFill>
              <a:schemeClr val="accent5">
                <a:lumMod val="40000"/>
                <a:lumOff val="60000"/>
              </a:schemeClr>
            </a:solidFill>
          </a:ln>
          <a:effectLst/>
        </p:spPr>
        <p:style>
          <a:lnRef idx="1">
            <a:schemeClr val="dk1"/>
          </a:lnRef>
          <a:fillRef idx="2">
            <a:schemeClr val="dk1"/>
          </a:fillRef>
          <a:effectRef idx="1">
            <a:schemeClr val="dk1"/>
          </a:effectRef>
          <a:fontRef idx="minor">
            <a:schemeClr val="dk1"/>
          </a:fontRef>
        </p:style>
        <p:txBody>
          <a:bodyPr rtlCol="0" anchor="ctr"/>
          <a:lstStyle/>
          <a:p>
            <a:pPr algn="ctr"/>
            <a:r>
              <a:rPr lang="en-US" sz="1400" b="1" dirty="0">
                <a:solidFill>
                  <a:srgbClr val="000000"/>
                </a:solidFill>
                <a:latin typeface="Helvetica" panose="020B0604020202020204" pitchFamily="34" charset="0"/>
                <a:cs typeface="Helvetica" panose="020B0604020202020204" pitchFamily="34" charset="0"/>
              </a:rPr>
              <a:t>Polished contigs</a:t>
            </a:r>
          </a:p>
        </p:txBody>
      </p:sp>
      <p:sp>
        <p:nvSpPr>
          <p:cNvPr id="40" name="Rectangle 39"/>
          <p:cNvSpPr/>
          <p:nvPr/>
        </p:nvSpPr>
        <p:spPr>
          <a:xfrm>
            <a:off x="3562210" y="4729070"/>
            <a:ext cx="2146411" cy="457399"/>
          </a:xfrm>
          <a:prstGeom prst="rect">
            <a:avLst/>
          </a:prstGeom>
          <a:solidFill>
            <a:schemeClr val="accent5">
              <a:lumMod val="20000"/>
              <a:lumOff val="80000"/>
            </a:schemeClr>
          </a:solidFill>
          <a:ln>
            <a:solidFill>
              <a:schemeClr val="accent5">
                <a:lumMod val="40000"/>
                <a:lumOff val="60000"/>
              </a:schemeClr>
            </a:solidFill>
          </a:ln>
          <a:effectLst/>
        </p:spPr>
        <p:style>
          <a:lnRef idx="1">
            <a:schemeClr val="dk1"/>
          </a:lnRef>
          <a:fillRef idx="2">
            <a:schemeClr val="dk1"/>
          </a:fillRef>
          <a:effectRef idx="1">
            <a:schemeClr val="dk1"/>
          </a:effectRef>
          <a:fontRef idx="minor">
            <a:schemeClr val="dk1"/>
          </a:fontRef>
        </p:style>
        <p:txBody>
          <a:bodyPr rtlCol="0" anchor="ctr"/>
          <a:lstStyle/>
          <a:p>
            <a:pPr algn="ctr"/>
            <a:r>
              <a:rPr lang="en-US" sz="1400" b="1" dirty="0">
                <a:solidFill>
                  <a:srgbClr val="000000"/>
                </a:solidFill>
                <a:latin typeface="Helvetica" panose="020B0604020202020204" pitchFamily="34" charset="0"/>
                <a:cs typeface="Helvetica" panose="020B0604020202020204" pitchFamily="34" charset="0"/>
              </a:rPr>
              <a:t>Genetic map</a:t>
            </a:r>
          </a:p>
        </p:txBody>
      </p:sp>
      <p:sp>
        <p:nvSpPr>
          <p:cNvPr id="42" name="Down Arrow 41"/>
          <p:cNvSpPr/>
          <p:nvPr/>
        </p:nvSpPr>
        <p:spPr>
          <a:xfrm>
            <a:off x="1785898" y="4160433"/>
            <a:ext cx="392758" cy="470811"/>
          </a:xfrm>
          <a:prstGeom prst="downArrow">
            <a:avLst/>
          </a:prstGeom>
          <a:ln>
            <a:solidFill>
              <a:schemeClr val="tx1">
                <a:lumMod val="65000"/>
                <a:lumOff val="35000"/>
              </a:schemeClr>
            </a:solidFill>
          </a:ln>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43" name="Down Arrow 42"/>
          <p:cNvSpPr/>
          <p:nvPr/>
        </p:nvSpPr>
        <p:spPr>
          <a:xfrm>
            <a:off x="4439036" y="4195133"/>
            <a:ext cx="392758" cy="470811"/>
          </a:xfrm>
          <a:prstGeom prst="downArrow">
            <a:avLst/>
          </a:prstGeom>
          <a:ln>
            <a:solidFill>
              <a:schemeClr val="tx1">
                <a:lumMod val="65000"/>
                <a:lumOff val="35000"/>
              </a:schemeClr>
            </a:solidFill>
          </a:ln>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62" name="TextBox 61"/>
          <p:cNvSpPr txBox="1"/>
          <p:nvPr/>
        </p:nvSpPr>
        <p:spPr>
          <a:xfrm>
            <a:off x="2178656" y="1021213"/>
            <a:ext cx="628698" cy="338554"/>
          </a:xfrm>
          <a:prstGeom prst="rect">
            <a:avLst/>
          </a:prstGeom>
          <a:noFill/>
        </p:spPr>
        <p:txBody>
          <a:bodyPr wrap="none" rtlCol="0">
            <a:spAutoFit/>
          </a:bodyPr>
          <a:lstStyle/>
          <a:p>
            <a:r>
              <a:rPr lang="en-US" sz="1600" dirty="0" err="1">
                <a:latin typeface="Helvetica" panose="020B0604020202020204" pitchFamily="34" charset="0"/>
                <a:cs typeface="Helvetica" panose="020B0604020202020204" pitchFamily="34" charset="0"/>
              </a:rPr>
              <a:t>canu</a:t>
            </a:r>
            <a:endParaRPr lang="en-US" sz="1600" dirty="0">
              <a:latin typeface="Helvetica" panose="020B0604020202020204" pitchFamily="34" charset="0"/>
              <a:cs typeface="Helvetica" panose="020B0604020202020204" pitchFamily="34" charset="0"/>
            </a:endParaRPr>
          </a:p>
        </p:txBody>
      </p:sp>
      <p:sp>
        <p:nvSpPr>
          <p:cNvPr id="63" name="Down Arrow 62"/>
          <p:cNvSpPr/>
          <p:nvPr/>
        </p:nvSpPr>
        <p:spPr>
          <a:xfrm>
            <a:off x="1785898" y="2048857"/>
            <a:ext cx="392758" cy="470811"/>
          </a:xfrm>
          <a:prstGeom prst="downArrow">
            <a:avLst/>
          </a:prstGeom>
          <a:ln>
            <a:solidFill>
              <a:schemeClr val="tx1">
                <a:lumMod val="65000"/>
                <a:lumOff val="35000"/>
              </a:schemeClr>
            </a:solidFill>
          </a:ln>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64" name="TextBox 63"/>
          <p:cNvSpPr txBox="1"/>
          <p:nvPr/>
        </p:nvSpPr>
        <p:spPr>
          <a:xfrm>
            <a:off x="2135430" y="4112308"/>
            <a:ext cx="888000" cy="584775"/>
          </a:xfrm>
          <a:prstGeom prst="rect">
            <a:avLst/>
          </a:prstGeom>
          <a:noFill/>
        </p:spPr>
        <p:txBody>
          <a:bodyPr wrap="none" rtlCol="0">
            <a:spAutoFit/>
          </a:bodyPr>
          <a:lstStyle/>
          <a:p>
            <a:r>
              <a:rPr lang="en-US" sz="1600" dirty="0">
                <a:latin typeface="Helvetica" panose="020B0604020202020204" pitchFamily="34" charset="0"/>
                <a:cs typeface="Helvetica" panose="020B0604020202020204" pitchFamily="34" charset="0"/>
              </a:rPr>
              <a:t>hybrid</a:t>
            </a:r>
          </a:p>
          <a:p>
            <a:r>
              <a:rPr lang="en-US" sz="1600" dirty="0">
                <a:latin typeface="Helvetica" panose="020B0604020202020204" pitchFamily="34" charset="0"/>
                <a:cs typeface="Helvetica" panose="020B0604020202020204" pitchFamily="34" charset="0"/>
              </a:rPr>
              <a:t>scaffold</a:t>
            </a:r>
          </a:p>
        </p:txBody>
      </p:sp>
      <p:sp>
        <p:nvSpPr>
          <p:cNvPr id="55" name="Down Arrow 54"/>
          <p:cNvSpPr/>
          <p:nvPr/>
        </p:nvSpPr>
        <p:spPr>
          <a:xfrm>
            <a:off x="4430467" y="5277249"/>
            <a:ext cx="409896" cy="457198"/>
          </a:xfrm>
          <a:prstGeom prst="downArrow">
            <a:avLst/>
          </a:prstGeom>
          <a:ln>
            <a:solidFill>
              <a:schemeClr val="tx1">
                <a:lumMod val="65000"/>
                <a:lumOff val="35000"/>
              </a:schemeClr>
            </a:solidFill>
          </a:ln>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65" name="TextBox 64"/>
          <p:cNvSpPr txBox="1"/>
          <p:nvPr/>
        </p:nvSpPr>
        <p:spPr>
          <a:xfrm>
            <a:off x="4803442" y="5296969"/>
            <a:ext cx="1131239" cy="338554"/>
          </a:xfrm>
          <a:prstGeom prst="rect">
            <a:avLst/>
          </a:prstGeom>
          <a:noFill/>
        </p:spPr>
        <p:txBody>
          <a:bodyPr wrap="none" rtlCol="0">
            <a:spAutoFit/>
          </a:bodyPr>
          <a:lstStyle/>
          <a:p>
            <a:r>
              <a:rPr lang="en-US" sz="1600" dirty="0">
                <a:latin typeface="Helvetica" pitchFamily="2" charset="0"/>
                <a:cs typeface="Helvetica" panose="020B0604020202020204" pitchFamily="34" charset="0"/>
              </a:rPr>
              <a:t>ALLMAPS</a:t>
            </a:r>
          </a:p>
        </p:txBody>
      </p:sp>
      <p:sp>
        <p:nvSpPr>
          <p:cNvPr id="45" name="Rectangle 44">
            <a:extLst>
              <a:ext uri="{FF2B5EF4-FFF2-40B4-BE49-F238E27FC236}">
                <a16:creationId xmlns:a16="http://schemas.microsoft.com/office/drawing/2014/main" id="{AEA82905-68E5-D942-BA5A-4E83AC2D2546}"/>
              </a:ext>
            </a:extLst>
          </p:cNvPr>
          <p:cNvSpPr/>
          <p:nvPr/>
        </p:nvSpPr>
        <p:spPr>
          <a:xfrm>
            <a:off x="3459569" y="5842047"/>
            <a:ext cx="1147455" cy="457199"/>
          </a:xfrm>
          <a:prstGeom prst="rect">
            <a:avLst/>
          </a:prstGeom>
          <a:solidFill>
            <a:schemeClr val="accent5">
              <a:lumMod val="20000"/>
              <a:lumOff val="80000"/>
            </a:schemeClr>
          </a:solidFill>
          <a:ln>
            <a:solidFill>
              <a:schemeClr val="accent5">
                <a:lumMod val="40000"/>
                <a:lumOff val="60000"/>
              </a:schemeClr>
            </a:solidFill>
          </a:ln>
          <a:effectLst/>
        </p:spPr>
        <p:style>
          <a:lnRef idx="1">
            <a:schemeClr val="dk1"/>
          </a:lnRef>
          <a:fillRef idx="2">
            <a:schemeClr val="dk1"/>
          </a:fillRef>
          <a:effectRef idx="1">
            <a:schemeClr val="dk1"/>
          </a:effectRef>
          <a:fontRef idx="minor">
            <a:schemeClr val="dk1"/>
          </a:fontRef>
        </p:style>
        <p:txBody>
          <a:bodyPr rtlCol="0" anchor="ctr"/>
          <a:lstStyle/>
          <a:p>
            <a:pPr algn="ctr"/>
            <a:r>
              <a:rPr lang="en-US" sz="1400" b="1" dirty="0">
                <a:solidFill>
                  <a:schemeClr val="accent6">
                    <a:lumMod val="50000"/>
                  </a:schemeClr>
                </a:solidFill>
                <a:latin typeface="Helvetica" panose="020B0604020202020204" pitchFamily="34" charset="0"/>
                <a:cs typeface="Helvetica" panose="020B0604020202020204" pitchFamily="34" charset="0"/>
              </a:rPr>
              <a:t> </a:t>
            </a:r>
            <a:r>
              <a:rPr lang="en-US" sz="1400" b="1" dirty="0" err="1">
                <a:solidFill>
                  <a:schemeClr val="accent6">
                    <a:lumMod val="50000"/>
                  </a:schemeClr>
                </a:solidFill>
                <a:latin typeface="Helvetica" panose="020B0604020202020204" pitchFamily="34" charset="0"/>
                <a:cs typeface="Helvetica" panose="020B0604020202020204" pitchFamily="34" charset="0"/>
              </a:rPr>
              <a:t>pseudochr</a:t>
            </a:r>
            <a:endParaRPr lang="en-US" sz="1400" b="1" dirty="0">
              <a:solidFill>
                <a:schemeClr val="accent6">
                  <a:lumMod val="50000"/>
                </a:schemeClr>
              </a:solidFill>
              <a:latin typeface="Helvetica" panose="020B0604020202020204" pitchFamily="34" charset="0"/>
              <a:cs typeface="Helvetica" panose="020B0604020202020204" pitchFamily="34" charset="0"/>
            </a:endParaRPr>
          </a:p>
        </p:txBody>
      </p:sp>
      <p:sp>
        <p:nvSpPr>
          <p:cNvPr id="49" name="Down Arrow 48">
            <a:extLst>
              <a:ext uri="{FF2B5EF4-FFF2-40B4-BE49-F238E27FC236}">
                <a16:creationId xmlns:a16="http://schemas.microsoft.com/office/drawing/2014/main" id="{6A80AAC8-0399-054F-B89F-8D798C12B528}"/>
              </a:ext>
            </a:extLst>
          </p:cNvPr>
          <p:cNvSpPr/>
          <p:nvPr/>
        </p:nvSpPr>
        <p:spPr>
          <a:xfrm>
            <a:off x="1701881" y="3076447"/>
            <a:ext cx="560793" cy="503939"/>
          </a:xfrm>
          <a:prstGeom prst="downArrow">
            <a:avLst/>
          </a:prstGeom>
          <a:ln>
            <a:solidFill>
              <a:schemeClr val="tx1">
                <a:lumMod val="65000"/>
                <a:lumOff val="35000"/>
              </a:schemeClr>
            </a:solidFill>
          </a:ln>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2" name="TextBox 1">
            <a:extLst>
              <a:ext uri="{FF2B5EF4-FFF2-40B4-BE49-F238E27FC236}">
                <a16:creationId xmlns:a16="http://schemas.microsoft.com/office/drawing/2014/main" id="{CC7F8CF0-E9F6-AC4F-9C64-616BD481D3FA}"/>
              </a:ext>
            </a:extLst>
          </p:cNvPr>
          <p:cNvSpPr txBox="1"/>
          <p:nvPr/>
        </p:nvSpPr>
        <p:spPr>
          <a:xfrm>
            <a:off x="4835032" y="4223532"/>
            <a:ext cx="915635" cy="338554"/>
          </a:xfrm>
          <a:prstGeom prst="rect">
            <a:avLst/>
          </a:prstGeom>
          <a:noFill/>
        </p:spPr>
        <p:txBody>
          <a:bodyPr wrap="square" rtlCol="0">
            <a:spAutoFit/>
          </a:bodyPr>
          <a:lstStyle/>
          <a:p>
            <a:r>
              <a:rPr lang="en-US" sz="1600" dirty="0" err="1">
                <a:latin typeface="Helvetica" pitchFamily="2" charset="0"/>
              </a:rPr>
              <a:t>mstmap</a:t>
            </a:r>
            <a:endParaRPr lang="en-US" sz="1600" dirty="0">
              <a:latin typeface="Helvetica" pitchFamily="2" charset="0"/>
            </a:endParaRPr>
          </a:p>
        </p:txBody>
      </p:sp>
      <p:cxnSp>
        <p:nvCxnSpPr>
          <p:cNvPr id="5" name="Elbow Connector 4">
            <a:extLst>
              <a:ext uri="{FF2B5EF4-FFF2-40B4-BE49-F238E27FC236}">
                <a16:creationId xmlns:a16="http://schemas.microsoft.com/office/drawing/2014/main" id="{84E4AEE7-18D2-D543-A0F3-11FC5716619E}"/>
              </a:ext>
            </a:extLst>
          </p:cNvPr>
          <p:cNvCxnSpPr>
            <a:cxnSpLocks/>
            <a:stCxn id="14" idx="2"/>
            <a:endCxn id="16" idx="1"/>
          </p:cNvCxnSpPr>
          <p:nvPr/>
        </p:nvCxnSpPr>
        <p:spPr>
          <a:xfrm rot="5400000" flipH="1" flipV="1">
            <a:off x="2106193" y="3729686"/>
            <a:ext cx="1331796" cy="1580237"/>
          </a:xfrm>
          <a:prstGeom prst="bentConnector4">
            <a:avLst>
              <a:gd name="adj1" fmla="val -6472"/>
              <a:gd name="adj2" fmla="val 88710"/>
            </a:avLst>
          </a:prstGeom>
          <a:ln w="38100">
            <a:solidFill>
              <a:schemeClr val="bg1">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52" name="Rectangle 51">
            <a:extLst>
              <a:ext uri="{FF2B5EF4-FFF2-40B4-BE49-F238E27FC236}">
                <a16:creationId xmlns:a16="http://schemas.microsoft.com/office/drawing/2014/main" id="{F3C47630-61E1-BD4F-B0E9-80A017E10E03}"/>
              </a:ext>
            </a:extLst>
          </p:cNvPr>
          <p:cNvSpPr/>
          <p:nvPr/>
        </p:nvSpPr>
        <p:spPr>
          <a:xfrm>
            <a:off x="4668518" y="5842047"/>
            <a:ext cx="1147455" cy="457199"/>
          </a:xfrm>
          <a:prstGeom prst="rect">
            <a:avLst/>
          </a:prstGeom>
          <a:solidFill>
            <a:schemeClr val="accent5">
              <a:lumMod val="20000"/>
              <a:lumOff val="80000"/>
            </a:schemeClr>
          </a:solidFill>
          <a:ln>
            <a:solidFill>
              <a:schemeClr val="accent5">
                <a:lumMod val="40000"/>
                <a:lumOff val="60000"/>
              </a:schemeClr>
            </a:solidFill>
          </a:ln>
          <a:effectLst/>
        </p:spPr>
        <p:style>
          <a:lnRef idx="1">
            <a:schemeClr val="dk1"/>
          </a:lnRef>
          <a:fillRef idx="2">
            <a:schemeClr val="dk1"/>
          </a:fillRef>
          <a:effectRef idx="1">
            <a:schemeClr val="dk1"/>
          </a:effectRef>
          <a:fontRef idx="minor">
            <a:schemeClr val="dk1"/>
          </a:fontRef>
        </p:style>
        <p:txBody>
          <a:bodyPr rtlCol="0" anchor="ctr"/>
          <a:lstStyle/>
          <a:p>
            <a:pPr algn="ctr"/>
            <a:r>
              <a:rPr lang="en-US" sz="1400" b="1" dirty="0">
                <a:solidFill>
                  <a:srgbClr val="000000"/>
                </a:solidFill>
                <a:latin typeface="Helvetica" panose="020B0604020202020204" pitchFamily="34" charset="0"/>
                <a:cs typeface="Helvetica" panose="020B0604020202020204" pitchFamily="34" charset="0"/>
              </a:rPr>
              <a:t>scaffolds + contigs</a:t>
            </a:r>
          </a:p>
        </p:txBody>
      </p:sp>
      <p:sp>
        <p:nvSpPr>
          <p:cNvPr id="68" name="Title 67">
            <a:extLst>
              <a:ext uri="{FF2B5EF4-FFF2-40B4-BE49-F238E27FC236}">
                <a16:creationId xmlns:a16="http://schemas.microsoft.com/office/drawing/2014/main" id="{2E90040E-26CA-5A4F-B151-5024CF9B4E6D}"/>
              </a:ext>
            </a:extLst>
          </p:cNvPr>
          <p:cNvSpPr>
            <a:spLocks noGrp="1"/>
          </p:cNvSpPr>
          <p:nvPr>
            <p:ph type="title"/>
          </p:nvPr>
        </p:nvSpPr>
        <p:spPr>
          <a:xfrm>
            <a:off x="4215476" y="342387"/>
            <a:ext cx="4572000" cy="781166"/>
          </a:xfrm>
        </p:spPr>
        <p:txBody>
          <a:bodyPr>
            <a:normAutofit/>
          </a:bodyPr>
          <a:lstStyle/>
          <a:p>
            <a:r>
              <a:rPr lang="en-US" sz="3200" b="1" i="0" dirty="0">
                <a:latin typeface="Calibri Light" panose="020F0302020204030204" pitchFamily="34" charset="0"/>
                <a:cs typeface="Calibri Light" panose="020F0302020204030204" pitchFamily="34" charset="0"/>
              </a:rPr>
              <a:t>Assembly</a:t>
            </a:r>
            <a:r>
              <a:rPr lang="en-US" sz="3200" b="1" i="0" baseline="0" dirty="0">
                <a:latin typeface="Calibri Light" panose="020F0302020204030204" pitchFamily="34" charset="0"/>
                <a:cs typeface="Calibri Light" panose="020F0302020204030204" pitchFamily="34" charset="0"/>
              </a:rPr>
              <a:t> strategy</a:t>
            </a:r>
            <a:endParaRPr lang="en-US" sz="3200" b="1" i="0" dirty="0">
              <a:latin typeface="Calibri Light" panose="020F0302020204030204" pitchFamily="34" charset="0"/>
              <a:cs typeface="Calibri Light" panose="020F0302020204030204" pitchFamily="34" charset="0"/>
            </a:endParaRPr>
          </a:p>
        </p:txBody>
      </p:sp>
      <p:sp>
        <p:nvSpPr>
          <p:cNvPr id="71" name="Rectangle 70">
            <a:extLst>
              <a:ext uri="{FF2B5EF4-FFF2-40B4-BE49-F238E27FC236}">
                <a16:creationId xmlns:a16="http://schemas.microsoft.com/office/drawing/2014/main" id="{90089034-5A44-A342-90FA-B5DAE080868C}"/>
              </a:ext>
            </a:extLst>
          </p:cNvPr>
          <p:cNvSpPr/>
          <p:nvPr/>
        </p:nvSpPr>
        <p:spPr>
          <a:xfrm>
            <a:off x="3562210" y="2557196"/>
            <a:ext cx="867134" cy="457199"/>
          </a:xfrm>
          <a:prstGeom prst="rect">
            <a:avLst/>
          </a:prstGeom>
          <a:solidFill>
            <a:schemeClr val="accent5">
              <a:lumMod val="20000"/>
              <a:lumOff val="80000"/>
            </a:schemeClr>
          </a:solidFill>
          <a:ln>
            <a:solidFill>
              <a:schemeClr val="accent5">
                <a:lumMod val="40000"/>
                <a:lumOff val="60000"/>
              </a:schemeClr>
            </a:solidFill>
          </a:ln>
          <a:effectLst/>
        </p:spPr>
        <p:style>
          <a:lnRef idx="1">
            <a:schemeClr val="dk1"/>
          </a:lnRef>
          <a:fillRef idx="2">
            <a:schemeClr val="dk1"/>
          </a:fillRef>
          <a:effectRef idx="1">
            <a:schemeClr val="dk1"/>
          </a:effectRef>
          <a:fontRef idx="minor">
            <a:schemeClr val="dk1"/>
          </a:fontRef>
        </p:style>
        <p:txBody>
          <a:bodyPr rtlCol="0" anchor="ctr"/>
          <a:lstStyle/>
          <a:p>
            <a:pPr algn="ctr"/>
            <a:r>
              <a:rPr lang="en-US" sz="1400" b="1" dirty="0">
                <a:solidFill>
                  <a:schemeClr val="accent6">
                    <a:lumMod val="50000"/>
                  </a:schemeClr>
                </a:solidFill>
                <a:latin typeface="Helvetica" panose="020B0604020202020204" pitchFamily="34" charset="0"/>
                <a:cs typeface="Helvetica" panose="020B0604020202020204" pitchFamily="34" charset="0"/>
              </a:rPr>
              <a:t>Mt; Pt</a:t>
            </a:r>
          </a:p>
        </p:txBody>
      </p:sp>
      <p:cxnSp>
        <p:nvCxnSpPr>
          <p:cNvPr id="73" name="Straight Arrow Connector 72">
            <a:extLst>
              <a:ext uri="{FF2B5EF4-FFF2-40B4-BE49-F238E27FC236}">
                <a16:creationId xmlns:a16="http://schemas.microsoft.com/office/drawing/2014/main" id="{866B4EEB-A2BC-6C49-B430-F1D7C2A0ABFD}"/>
              </a:ext>
            </a:extLst>
          </p:cNvPr>
          <p:cNvCxnSpPr>
            <a:stCxn id="34" idx="3"/>
            <a:endCxn id="71" idx="1"/>
          </p:cNvCxnSpPr>
          <p:nvPr/>
        </p:nvCxnSpPr>
        <p:spPr>
          <a:xfrm>
            <a:off x="3205406" y="2783445"/>
            <a:ext cx="356804" cy="2351"/>
          </a:xfrm>
          <a:prstGeom prst="straightConnector1">
            <a:avLst/>
          </a:prstGeom>
          <a:ln w="38100">
            <a:solidFill>
              <a:schemeClr val="bg1">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graphicFrame>
        <p:nvGraphicFramePr>
          <p:cNvPr id="10" name="Table 9">
            <a:extLst>
              <a:ext uri="{FF2B5EF4-FFF2-40B4-BE49-F238E27FC236}">
                <a16:creationId xmlns:a16="http://schemas.microsoft.com/office/drawing/2014/main" id="{BDB61EEB-92C3-3F4E-B823-91EAFE12722C}"/>
              </a:ext>
            </a:extLst>
          </p:cNvPr>
          <p:cNvGraphicFramePr>
            <a:graphicFrameLocks noGrp="1"/>
          </p:cNvGraphicFramePr>
          <p:nvPr>
            <p:extLst>
              <p:ext uri="{D42A27DB-BD31-4B8C-83A1-F6EECF244321}">
                <p14:modId xmlns:p14="http://schemas.microsoft.com/office/powerpoint/2010/main" val="3209125899"/>
              </p:ext>
            </p:extLst>
          </p:nvPr>
        </p:nvGraphicFramePr>
        <p:xfrm>
          <a:off x="5910566" y="1300915"/>
          <a:ext cx="3106649" cy="4914408"/>
        </p:xfrm>
        <a:graphic>
          <a:graphicData uri="http://schemas.openxmlformats.org/drawingml/2006/table">
            <a:tbl>
              <a:tblPr bandRow="1">
                <a:tableStyleId>{5C22544A-7EE6-4342-B048-85BDC9FD1C3A}</a:tableStyleId>
              </a:tblPr>
              <a:tblGrid>
                <a:gridCol w="965722">
                  <a:extLst>
                    <a:ext uri="{9D8B030D-6E8A-4147-A177-3AD203B41FA5}">
                      <a16:colId xmlns:a16="http://schemas.microsoft.com/office/drawing/2014/main" val="2753862100"/>
                    </a:ext>
                  </a:extLst>
                </a:gridCol>
                <a:gridCol w="1402080">
                  <a:extLst>
                    <a:ext uri="{9D8B030D-6E8A-4147-A177-3AD203B41FA5}">
                      <a16:colId xmlns:a16="http://schemas.microsoft.com/office/drawing/2014/main" val="2196624211"/>
                    </a:ext>
                  </a:extLst>
                </a:gridCol>
                <a:gridCol w="738847">
                  <a:extLst>
                    <a:ext uri="{9D8B030D-6E8A-4147-A177-3AD203B41FA5}">
                      <a16:colId xmlns:a16="http://schemas.microsoft.com/office/drawing/2014/main" val="165282350"/>
                    </a:ext>
                  </a:extLst>
                </a:gridCol>
              </a:tblGrid>
              <a:tr h="574629">
                <a:tc>
                  <a:txBody>
                    <a:bodyPr/>
                    <a:lstStyle/>
                    <a:p>
                      <a:pPr algn="ctr" rtl="0" fontAlgn="ctr"/>
                      <a:r>
                        <a:rPr lang="en-US" sz="1800" u="none" strike="noStrike" dirty="0" err="1">
                          <a:effectLst/>
                        </a:rPr>
                        <a:t>Chr</a:t>
                      </a:r>
                      <a:endParaRPr lang="en-US" sz="1800" b="0" i="0" u="none" strike="noStrike" dirty="0">
                        <a:solidFill>
                          <a:srgbClr val="000000"/>
                        </a:solidFill>
                        <a:effectLst/>
                        <a:latin typeface="Arial" panose="020B0604020202020204" pitchFamily="34" charset="0"/>
                      </a:endParaRPr>
                    </a:p>
                  </a:txBody>
                  <a:tcPr marL="8913" marR="8913" marT="8913" marB="0" anchor="ctr"/>
                </a:tc>
                <a:tc>
                  <a:txBody>
                    <a:bodyPr/>
                    <a:lstStyle/>
                    <a:p>
                      <a:pPr algn="ctr" rtl="0" fontAlgn="ctr"/>
                      <a:r>
                        <a:rPr lang="en-US" sz="1800" u="none" strike="noStrike" dirty="0">
                          <a:effectLst/>
                        </a:rPr>
                        <a:t>Length (bp)</a:t>
                      </a:r>
                      <a:endParaRPr lang="en-US" sz="1800" b="0" i="0" u="none" strike="noStrike" dirty="0">
                        <a:solidFill>
                          <a:srgbClr val="000000"/>
                        </a:solidFill>
                        <a:effectLst/>
                        <a:latin typeface="Arial" panose="020B0604020202020204" pitchFamily="34" charset="0"/>
                      </a:endParaRPr>
                    </a:p>
                  </a:txBody>
                  <a:tcPr marL="8913" marR="8913" marT="8913" marB="0" anchor="ctr"/>
                </a:tc>
                <a:tc>
                  <a:txBody>
                    <a:bodyPr/>
                    <a:lstStyle/>
                    <a:p>
                      <a:pPr algn="r" rtl="0" fontAlgn="ctr"/>
                      <a:r>
                        <a:rPr lang="en-US" sz="1800" u="none" strike="noStrike" dirty="0">
                          <a:effectLst/>
                        </a:rPr>
                        <a:t># genes</a:t>
                      </a:r>
                      <a:endParaRPr lang="en-US" sz="1800" b="0" i="0" u="none" strike="noStrike" dirty="0">
                        <a:solidFill>
                          <a:srgbClr val="000000"/>
                        </a:solidFill>
                        <a:effectLst/>
                        <a:latin typeface="Arial" panose="020B0604020202020204" pitchFamily="34" charset="0"/>
                      </a:endParaRPr>
                    </a:p>
                  </a:txBody>
                  <a:tcPr marL="8913" marR="8913" marT="8913" marB="0" anchor="ctr"/>
                </a:tc>
                <a:extLst>
                  <a:ext uri="{0D108BD9-81ED-4DB2-BD59-A6C34878D82A}">
                    <a16:rowId xmlns:a16="http://schemas.microsoft.com/office/drawing/2014/main" val="1289442021"/>
                  </a:ext>
                </a:extLst>
              </a:tr>
              <a:tr h="281451">
                <a:tc>
                  <a:txBody>
                    <a:bodyPr/>
                    <a:lstStyle/>
                    <a:p>
                      <a:pPr algn="ctr" rtl="0" fontAlgn="ctr"/>
                      <a:r>
                        <a:rPr lang="en-US" sz="1800" u="none" strike="noStrike" dirty="0">
                          <a:effectLst/>
                        </a:rPr>
                        <a:t>1</a:t>
                      </a:r>
                      <a:endParaRPr lang="en-US" sz="1800" b="0" i="0" u="none" strike="noStrike" dirty="0">
                        <a:solidFill>
                          <a:srgbClr val="000000"/>
                        </a:solidFill>
                        <a:effectLst/>
                        <a:latin typeface="Arial" panose="020B0604020202020204" pitchFamily="34" charset="0"/>
                      </a:endParaRPr>
                    </a:p>
                  </a:txBody>
                  <a:tcPr marL="8913" marR="8913" marT="8913" marB="0" anchor="ctr"/>
                </a:tc>
                <a:tc>
                  <a:txBody>
                    <a:bodyPr/>
                    <a:lstStyle/>
                    <a:p>
                      <a:pPr algn="r" rtl="0" fontAlgn="ctr"/>
                      <a:r>
                        <a:rPr lang="en-US" sz="1800" u="none" strike="noStrike" dirty="0">
                          <a:effectLst/>
                        </a:rPr>
                        <a:t>307,989,483</a:t>
                      </a:r>
                      <a:endParaRPr lang="en-US" sz="1800" b="0" i="0" u="none" strike="noStrike" dirty="0">
                        <a:solidFill>
                          <a:srgbClr val="000000"/>
                        </a:solidFill>
                        <a:effectLst/>
                        <a:latin typeface="Arial" panose="020B0604020202020204" pitchFamily="34" charset="0"/>
                      </a:endParaRPr>
                    </a:p>
                  </a:txBody>
                  <a:tcPr marL="8913" marR="8913" marT="8913" marB="0" anchor="ctr"/>
                </a:tc>
                <a:tc>
                  <a:txBody>
                    <a:bodyPr/>
                    <a:lstStyle/>
                    <a:p>
                      <a:pPr algn="r" rtl="0" fontAlgn="ctr"/>
                      <a:r>
                        <a:rPr lang="en-US" sz="1800" u="none" strike="noStrike" dirty="0">
                          <a:effectLst/>
                        </a:rPr>
                        <a:t>6,034</a:t>
                      </a:r>
                      <a:endParaRPr lang="en-US" sz="1800" b="0" i="0" u="none" strike="noStrike" dirty="0">
                        <a:solidFill>
                          <a:srgbClr val="000000"/>
                        </a:solidFill>
                        <a:effectLst/>
                        <a:latin typeface="Arial" panose="020B0604020202020204" pitchFamily="34" charset="0"/>
                      </a:endParaRPr>
                    </a:p>
                  </a:txBody>
                  <a:tcPr marL="8913" marR="8913" marT="8913" marB="0" anchor="ctr"/>
                </a:tc>
                <a:extLst>
                  <a:ext uri="{0D108BD9-81ED-4DB2-BD59-A6C34878D82A}">
                    <a16:rowId xmlns:a16="http://schemas.microsoft.com/office/drawing/2014/main" val="2500579644"/>
                  </a:ext>
                </a:extLst>
              </a:tr>
              <a:tr h="281451">
                <a:tc>
                  <a:txBody>
                    <a:bodyPr/>
                    <a:lstStyle/>
                    <a:p>
                      <a:pPr algn="ctr" rtl="0" fontAlgn="ctr"/>
                      <a:r>
                        <a:rPr lang="en-US" sz="1800" u="none" strike="noStrike" dirty="0">
                          <a:effectLst/>
                        </a:rPr>
                        <a:t>2</a:t>
                      </a:r>
                      <a:endParaRPr lang="en-US" sz="1800" b="0" i="0" u="none" strike="noStrike" dirty="0">
                        <a:solidFill>
                          <a:srgbClr val="000000"/>
                        </a:solidFill>
                        <a:effectLst/>
                        <a:latin typeface="Arial" panose="020B0604020202020204" pitchFamily="34" charset="0"/>
                      </a:endParaRPr>
                    </a:p>
                  </a:txBody>
                  <a:tcPr marL="8913" marR="8913" marT="8913" marB="0" anchor="ctr"/>
                </a:tc>
                <a:tc>
                  <a:txBody>
                    <a:bodyPr/>
                    <a:lstStyle/>
                    <a:p>
                      <a:pPr algn="r" rtl="0" fontAlgn="ctr"/>
                      <a:r>
                        <a:rPr lang="en-US" sz="1800" u="none" strike="noStrike" dirty="0">
                          <a:effectLst/>
                        </a:rPr>
                        <a:t>251,027,758</a:t>
                      </a:r>
                      <a:endParaRPr lang="en-US" sz="1800" b="0" i="0" u="none" strike="noStrike" dirty="0">
                        <a:solidFill>
                          <a:srgbClr val="000000"/>
                        </a:solidFill>
                        <a:effectLst/>
                        <a:latin typeface="Arial" panose="020B0604020202020204" pitchFamily="34" charset="0"/>
                      </a:endParaRPr>
                    </a:p>
                  </a:txBody>
                  <a:tcPr marL="8913" marR="8913" marT="8913" marB="0" anchor="ctr"/>
                </a:tc>
                <a:tc>
                  <a:txBody>
                    <a:bodyPr/>
                    <a:lstStyle/>
                    <a:p>
                      <a:pPr algn="r" rtl="0" fontAlgn="ctr"/>
                      <a:r>
                        <a:rPr lang="en-US" sz="1800" u="none" strike="noStrike" dirty="0">
                          <a:effectLst/>
                        </a:rPr>
                        <a:t>4,873</a:t>
                      </a:r>
                      <a:endParaRPr lang="en-US" sz="1800" b="0" i="0" u="none" strike="noStrike" dirty="0">
                        <a:solidFill>
                          <a:srgbClr val="000000"/>
                        </a:solidFill>
                        <a:effectLst/>
                        <a:latin typeface="Arial" panose="020B0604020202020204" pitchFamily="34" charset="0"/>
                      </a:endParaRPr>
                    </a:p>
                  </a:txBody>
                  <a:tcPr marL="8913" marR="8913" marT="8913" marB="0" anchor="ctr"/>
                </a:tc>
                <a:extLst>
                  <a:ext uri="{0D108BD9-81ED-4DB2-BD59-A6C34878D82A}">
                    <a16:rowId xmlns:a16="http://schemas.microsoft.com/office/drawing/2014/main" val="1465817163"/>
                  </a:ext>
                </a:extLst>
              </a:tr>
              <a:tr h="281451">
                <a:tc>
                  <a:txBody>
                    <a:bodyPr/>
                    <a:lstStyle/>
                    <a:p>
                      <a:pPr algn="ctr" rtl="0" fontAlgn="ctr"/>
                      <a:r>
                        <a:rPr lang="en-US" sz="1800" u="none" strike="noStrike" dirty="0">
                          <a:effectLst/>
                        </a:rPr>
                        <a:t>3</a:t>
                      </a:r>
                      <a:endParaRPr lang="en-US" sz="1800" b="0" i="0" u="none" strike="noStrike" dirty="0">
                        <a:solidFill>
                          <a:srgbClr val="000000"/>
                        </a:solidFill>
                        <a:effectLst/>
                        <a:latin typeface="Arial" panose="020B0604020202020204" pitchFamily="34" charset="0"/>
                      </a:endParaRPr>
                    </a:p>
                  </a:txBody>
                  <a:tcPr marL="8913" marR="8913" marT="8913" marB="0" anchor="ctr"/>
                </a:tc>
                <a:tc>
                  <a:txBody>
                    <a:bodyPr/>
                    <a:lstStyle/>
                    <a:p>
                      <a:pPr algn="r" rtl="0" fontAlgn="ctr"/>
                      <a:r>
                        <a:rPr lang="en-US" sz="1800" u="none" strike="noStrike" dirty="0">
                          <a:effectLst/>
                        </a:rPr>
                        <a:t>243,219,806</a:t>
                      </a:r>
                      <a:endParaRPr lang="en-US" sz="1800" b="0" i="0" u="none" strike="noStrike" dirty="0">
                        <a:solidFill>
                          <a:srgbClr val="000000"/>
                        </a:solidFill>
                        <a:effectLst/>
                        <a:latin typeface="Arial" panose="020B0604020202020204" pitchFamily="34" charset="0"/>
                      </a:endParaRPr>
                    </a:p>
                  </a:txBody>
                  <a:tcPr marL="8913" marR="8913" marT="8913" marB="0" anchor="ctr"/>
                </a:tc>
                <a:tc>
                  <a:txBody>
                    <a:bodyPr/>
                    <a:lstStyle/>
                    <a:p>
                      <a:pPr algn="r" rtl="0" fontAlgn="ctr"/>
                      <a:r>
                        <a:rPr lang="en-US" sz="1800" u="none" strike="noStrike" dirty="0">
                          <a:effectLst/>
                        </a:rPr>
                        <a:t>4,313</a:t>
                      </a:r>
                      <a:endParaRPr lang="en-US" sz="1800" b="0" i="0" u="none" strike="noStrike" dirty="0">
                        <a:solidFill>
                          <a:srgbClr val="000000"/>
                        </a:solidFill>
                        <a:effectLst/>
                        <a:latin typeface="Arial" panose="020B0604020202020204" pitchFamily="34" charset="0"/>
                      </a:endParaRPr>
                    </a:p>
                  </a:txBody>
                  <a:tcPr marL="8913" marR="8913" marT="8913" marB="0" anchor="ctr"/>
                </a:tc>
                <a:extLst>
                  <a:ext uri="{0D108BD9-81ED-4DB2-BD59-A6C34878D82A}">
                    <a16:rowId xmlns:a16="http://schemas.microsoft.com/office/drawing/2014/main" val="241653217"/>
                  </a:ext>
                </a:extLst>
              </a:tr>
              <a:tr h="281451">
                <a:tc>
                  <a:txBody>
                    <a:bodyPr/>
                    <a:lstStyle/>
                    <a:p>
                      <a:pPr algn="ctr" rtl="0" fontAlgn="ctr"/>
                      <a:r>
                        <a:rPr lang="en-US" sz="1800" u="none" strike="noStrike" dirty="0">
                          <a:effectLst/>
                        </a:rPr>
                        <a:t>4</a:t>
                      </a:r>
                      <a:endParaRPr lang="en-US" sz="1800" b="0" i="0" u="none" strike="noStrike" dirty="0">
                        <a:solidFill>
                          <a:srgbClr val="000000"/>
                        </a:solidFill>
                        <a:effectLst/>
                        <a:latin typeface="Arial" panose="020B0604020202020204" pitchFamily="34" charset="0"/>
                      </a:endParaRPr>
                    </a:p>
                  </a:txBody>
                  <a:tcPr marL="8913" marR="8913" marT="8913" marB="0" anchor="ctr"/>
                </a:tc>
                <a:tc>
                  <a:txBody>
                    <a:bodyPr/>
                    <a:lstStyle/>
                    <a:p>
                      <a:pPr algn="r" rtl="0" fontAlgn="ctr"/>
                      <a:r>
                        <a:rPr lang="en-US" sz="1800" u="none" strike="noStrike" dirty="0">
                          <a:effectLst/>
                        </a:rPr>
                        <a:t>255,421,021</a:t>
                      </a:r>
                      <a:endParaRPr lang="en-US" sz="1800" b="0" i="0" u="none" strike="noStrike" dirty="0">
                        <a:solidFill>
                          <a:srgbClr val="000000"/>
                        </a:solidFill>
                        <a:effectLst/>
                        <a:latin typeface="Arial" panose="020B0604020202020204" pitchFamily="34" charset="0"/>
                      </a:endParaRPr>
                    </a:p>
                  </a:txBody>
                  <a:tcPr marL="8913" marR="8913" marT="8913" marB="0" anchor="ctr"/>
                </a:tc>
                <a:tc>
                  <a:txBody>
                    <a:bodyPr/>
                    <a:lstStyle/>
                    <a:p>
                      <a:pPr algn="r" rtl="0" fontAlgn="ctr"/>
                      <a:r>
                        <a:rPr lang="en-US" sz="1800" u="none" strike="noStrike" dirty="0">
                          <a:effectLst/>
                        </a:rPr>
                        <a:t>4,315</a:t>
                      </a:r>
                      <a:endParaRPr lang="en-US" sz="1800" b="0" i="0" u="none" strike="noStrike" dirty="0">
                        <a:solidFill>
                          <a:srgbClr val="000000"/>
                        </a:solidFill>
                        <a:effectLst/>
                        <a:latin typeface="Arial" panose="020B0604020202020204" pitchFamily="34" charset="0"/>
                      </a:endParaRPr>
                    </a:p>
                  </a:txBody>
                  <a:tcPr marL="8913" marR="8913" marT="8913" marB="0" anchor="ctr"/>
                </a:tc>
                <a:extLst>
                  <a:ext uri="{0D108BD9-81ED-4DB2-BD59-A6C34878D82A}">
                    <a16:rowId xmlns:a16="http://schemas.microsoft.com/office/drawing/2014/main" val="3525578644"/>
                  </a:ext>
                </a:extLst>
              </a:tr>
              <a:tr h="281451">
                <a:tc>
                  <a:txBody>
                    <a:bodyPr/>
                    <a:lstStyle/>
                    <a:p>
                      <a:pPr algn="ctr" rtl="0" fontAlgn="ctr"/>
                      <a:r>
                        <a:rPr lang="en-US" sz="1800" u="none" strike="noStrike" dirty="0">
                          <a:effectLst/>
                        </a:rPr>
                        <a:t>5</a:t>
                      </a:r>
                      <a:endParaRPr lang="en-US" sz="1800" b="0" i="0" u="none" strike="noStrike" dirty="0">
                        <a:solidFill>
                          <a:srgbClr val="000000"/>
                        </a:solidFill>
                        <a:effectLst/>
                        <a:latin typeface="Arial" panose="020B0604020202020204" pitchFamily="34" charset="0"/>
                      </a:endParaRPr>
                    </a:p>
                  </a:txBody>
                  <a:tcPr marL="8913" marR="8913" marT="8913" marB="0" anchor="ctr"/>
                </a:tc>
                <a:tc>
                  <a:txBody>
                    <a:bodyPr/>
                    <a:lstStyle/>
                    <a:p>
                      <a:pPr algn="r" rtl="0" fontAlgn="ctr"/>
                      <a:r>
                        <a:rPr lang="en-US" sz="1800" u="none" strike="noStrike" dirty="0">
                          <a:effectLst/>
                        </a:rPr>
                        <a:t>229,324,730</a:t>
                      </a:r>
                      <a:endParaRPr lang="en-US" sz="1800" b="0" i="0" u="none" strike="noStrike" dirty="0">
                        <a:solidFill>
                          <a:srgbClr val="000000"/>
                        </a:solidFill>
                        <a:effectLst/>
                        <a:latin typeface="Arial" panose="020B0604020202020204" pitchFamily="34" charset="0"/>
                      </a:endParaRPr>
                    </a:p>
                  </a:txBody>
                  <a:tcPr marL="8913" marR="8913" marT="8913" marB="0" anchor="ctr"/>
                </a:tc>
                <a:tc>
                  <a:txBody>
                    <a:bodyPr/>
                    <a:lstStyle/>
                    <a:p>
                      <a:pPr algn="r" rtl="0" fontAlgn="ctr"/>
                      <a:r>
                        <a:rPr lang="en-US" sz="1800" u="none" strike="noStrike" dirty="0">
                          <a:effectLst/>
                        </a:rPr>
                        <a:t>4,613</a:t>
                      </a:r>
                      <a:endParaRPr lang="en-US" sz="1800" b="0" i="0" u="none" strike="noStrike" dirty="0">
                        <a:solidFill>
                          <a:srgbClr val="000000"/>
                        </a:solidFill>
                        <a:effectLst/>
                        <a:latin typeface="Arial" panose="020B0604020202020204" pitchFamily="34" charset="0"/>
                      </a:endParaRPr>
                    </a:p>
                  </a:txBody>
                  <a:tcPr marL="8913" marR="8913" marT="8913" marB="0" anchor="ctr"/>
                </a:tc>
                <a:extLst>
                  <a:ext uri="{0D108BD9-81ED-4DB2-BD59-A6C34878D82A}">
                    <a16:rowId xmlns:a16="http://schemas.microsoft.com/office/drawing/2014/main" val="873898646"/>
                  </a:ext>
                </a:extLst>
              </a:tr>
              <a:tr h="281451">
                <a:tc>
                  <a:txBody>
                    <a:bodyPr/>
                    <a:lstStyle/>
                    <a:p>
                      <a:pPr algn="ctr" rtl="0" fontAlgn="ctr"/>
                      <a:r>
                        <a:rPr lang="en-US" sz="1800" u="none" strike="noStrike" dirty="0">
                          <a:effectLst/>
                        </a:rPr>
                        <a:t>6</a:t>
                      </a:r>
                      <a:endParaRPr lang="en-US" sz="1800" b="0" i="0" u="none" strike="noStrike" dirty="0">
                        <a:solidFill>
                          <a:srgbClr val="000000"/>
                        </a:solidFill>
                        <a:effectLst/>
                        <a:latin typeface="Arial" panose="020B0604020202020204" pitchFamily="34" charset="0"/>
                      </a:endParaRPr>
                    </a:p>
                  </a:txBody>
                  <a:tcPr marL="8913" marR="8913" marT="8913" marB="0" anchor="ctr"/>
                </a:tc>
                <a:tc>
                  <a:txBody>
                    <a:bodyPr/>
                    <a:lstStyle/>
                    <a:p>
                      <a:pPr algn="r" rtl="0" fontAlgn="ctr"/>
                      <a:r>
                        <a:rPr lang="en-US" sz="1800" u="none" strike="noStrike" dirty="0">
                          <a:effectLst/>
                        </a:rPr>
                        <a:t>181,596,323</a:t>
                      </a:r>
                      <a:endParaRPr lang="en-US" sz="1800" b="0" i="0" u="none" strike="noStrike" dirty="0">
                        <a:solidFill>
                          <a:srgbClr val="000000"/>
                        </a:solidFill>
                        <a:effectLst/>
                        <a:latin typeface="Arial" panose="020B0604020202020204" pitchFamily="34" charset="0"/>
                      </a:endParaRPr>
                    </a:p>
                  </a:txBody>
                  <a:tcPr marL="8913" marR="8913" marT="8913" marB="0" anchor="ctr"/>
                </a:tc>
                <a:tc>
                  <a:txBody>
                    <a:bodyPr/>
                    <a:lstStyle/>
                    <a:p>
                      <a:pPr algn="r" rtl="0" fontAlgn="ctr"/>
                      <a:r>
                        <a:rPr lang="en-US" sz="1800" u="none" strike="noStrike" dirty="0">
                          <a:effectLst/>
                        </a:rPr>
                        <a:t>3,412</a:t>
                      </a:r>
                      <a:endParaRPr lang="en-US" sz="1800" b="0" i="0" u="none" strike="noStrike" dirty="0">
                        <a:solidFill>
                          <a:srgbClr val="000000"/>
                        </a:solidFill>
                        <a:effectLst/>
                        <a:latin typeface="Arial" panose="020B0604020202020204" pitchFamily="34" charset="0"/>
                      </a:endParaRPr>
                    </a:p>
                  </a:txBody>
                  <a:tcPr marL="8913" marR="8913" marT="8913" marB="0" anchor="ctr"/>
                </a:tc>
                <a:extLst>
                  <a:ext uri="{0D108BD9-81ED-4DB2-BD59-A6C34878D82A}">
                    <a16:rowId xmlns:a16="http://schemas.microsoft.com/office/drawing/2014/main" val="3626749417"/>
                  </a:ext>
                </a:extLst>
              </a:tr>
              <a:tr h="281451">
                <a:tc>
                  <a:txBody>
                    <a:bodyPr/>
                    <a:lstStyle/>
                    <a:p>
                      <a:pPr algn="ctr" rtl="0" fontAlgn="ctr"/>
                      <a:r>
                        <a:rPr lang="en-US" sz="1800" u="none" strike="noStrike" dirty="0">
                          <a:effectLst/>
                        </a:rPr>
                        <a:t>7</a:t>
                      </a:r>
                      <a:endParaRPr lang="en-US" sz="1800" b="0" i="0" u="none" strike="noStrike" dirty="0">
                        <a:solidFill>
                          <a:srgbClr val="000000"/>
                        </a:solidFill>
                        <a:effectLst/>
                        <a:latin typeface="Arial" panose="020B0604020202020204" pitchFamily="34" charset="0"/>
                      </a:endParaRPr>
                    </a:p>
                  </a:txBody>
                  <a:tcPr marL="8913" marR="8913" marT="8913" marB="0" anchor="ctr"/>
                </a:tc>
                <a:tc>
                  <a:txBody>
                    <a:bodyPr/>
                    <a:lstStyle/>
                    <a:p>
                      <a:pPr algn="r" rtl="0" fontAlgn="ctr"/>
                      <a:r>
                        <a:rPr lang="en-US" sz="1800" u="none" strike="noStrike" dirty="0">
                          <a:effectLst/>
                        </a:rPr>
                        <a:t>183,343,242</a:t>
                      </a:r>
                      <a:endParaRPr lang="en-US" sz="1800" b="0" i="0" u="none" strike="noStrike" dirty="0">
                        <a:solidFill>
                          <a:srgbClr val="000000"/>
                        </a:solidFill>
                        <a:effectLst/>
                        <a:latin typeface="Arial" panose="020B0604020202020204" pitchFamily="34" charset="0"/>
                      </a:endParaRPr>
                    </a:p>
                  </a:txBody>
                  <a:tcPr marL="8913" marR="8913" marT="8913" marB="0" anchor="ctr"/>
                </a:tc>
                <a:tc>
                  <a:txBody>
                    <a:bodyPr/>
                    <a:lstStyle/>
                    <a:p>
                      <a:pPr algn="r" rtl="0" fontAlgn="ctr"/>
                      <a:r>
                        <a:rPr lang="en-US" sz="1800" u="none" strike="noStrike" dirty="0">
                          <a:effectLst/>
                        </a:rPr>
                        <a:t>3,208</a:t>
                      </a:r>
                      <a:endParaRPr lang="en-US" sz="1800" b="0" i="0" u="none" strike="noStrike" dirty="0">
                        <a:solidFill>
                          <a:srgbClr val="000000"/>
                        </a:solidFill>
                        <a:effectLst/>
                        <a:latin typeface="Arial" panose="020B0604020202020204" pitchFamily="34" charset="0"/>
                      </a:endParaRPr>
                    </a:p>
                  </a:txBody>
                  <a:tcPr marL="8913" marR="8913" marT="8913" marB="0" anchor="ctr"/>
                </a:tc>
                <a:extLst>
                  <a:ext uri="{0D108BD9-81ED-4DB2-BD59-A6C34878D82A}">
                    <a16:rowId xmlns:a16="http://schemas.microsoft.com/office/drawing/2014/main" val="382432821"/>
                  </a:ext>
                </a:extLst>
              </a:tr>
              <a:tr h="281451">
                <a:tc>
                  <a:txBody>
                    <a:bodyPr/>
                    <a:lstStyle/>
                    <a:p>
                      <a:pPr algn="ctr" rtl="0" fontAlgn="ctr"/>
                      <a:r>
                        <a:rPr lang="en-US" sz="1800" u="none" strike="noStrike" dirty="0">
                          <a:effectLst/>
                        </a:rPr>
                        <a:t>8</a:t>
                      </a:r>
                      <a:endParaRPr lang="en-US" sz="1800" b="0" i="0" u="none" strike="noStrike" dirty="0">
                        <a:solidFill>
                          <a:srgbClr val="000000"/>
                        </a:solidFill>
                        <a:effectLst/>
                        <a:latin typeface="Arial" panose="020B0604020202020204" pitchFamily="34" charset="0"/>
                      </a:endParaRPr>
                    </a:p>
                  </a:txBody>
                  <a:tcPr marL="8913" marR="8913" marT="8913" marB="0" anchor="ctr"/>
                </a:tc>
                <a:tc>
                  <a:txBody>
                    <a:bodyPr/>
                    <a:lstStyle/>
                    <a:p>
                      <a:pPr algn="r" rtl="0" fontAlgn="ctr"/>
                      <a:r>
                        <a:rPr lang="en-US" sz="1800" u="none" strike="noStrike" dirty="0">
                          <a:effectLst/>
                        </a:rPr>
                        <a:t>182,018,909</a:t>
                      </a:r>
                      <a:endParaRPr lang="en-US" sz="1800" b="0" i="0" u="none" strike="noStrike" dirty="0">
                        <a:solidFill>
                          <a:srgbClr val="000000"/>
                        </a:solidFill>
                        <a:effectLst/>
                        <a:latin typeface="Arial" panose="020B0604020202020204" pitchFamily="34" charset="0"/>
                      </a:endParaRPr>
                    </a:p>
                  </a:txBody>
                  <a:tcPr marL="8913" marR="8913" marT="8913" marB="0" anchor="ctr"/>
                </a:tc>
                <a:tc>
                  <a:txBody>
                    <a:bodyPr/>
                    <a:lstStyle/>
                    <a:p>
                      <a:pPr algn="r" rtl="0" fontAlgn="ctr"/>
                      <a:r>
                        <a:rPr lang="en-US" sz="1800" u="none" strike="noStrike" dirty="0">
                          <a:effectLst/>
                        </a:rPr>
                        <a:t>3,653</a:t>
                      </a:r>
                      <a:endParaRPr lang="en-US" sz="1800" b="0" i="0" u="none" strike="noStrike" dirty="0">
                        <a:solidFill>
                          <a:srgbClr val="000000"/>
                        </a:solidFill>
                        <a:effectLst/>
                        <a:latin typeface="Arial" panose="020B0604020202020204" pitchFamily="34" charset="0"/>
                      </a:endParaRPr>
                    </a:p>
                  </a:txBody>
                  <a:tcPr marL="8913" marR="8913" marT="8913" marB="0" anchor="ctr"/>
                </a:tc>
                <a:extLst>
                  <a:ext uri="{0D108BD9-81ED-4DB2-BD59-A6C34878D82A}">
                    <a16:rowId xmlns:a16="http://schemas.microsoft.com/office/drawing/2014/main" val="447053901"/>
                  </a:ext>
                </a:extLst>
              </a:tr>
              <a:tr h="281451">
                <a:tc>
                  <a:txBody>
                    <a:bodyPr/>
                    <a:lstStyle/>
                    <a:p>
                      <a:pPr algn="ctr" rtl="0" fontAlgn="ctr"/>
                      <a:r>
                        <a:rPr lang="en-US" sz="1800" u="none" strike="noStrike" dirty="0">
                          <a:effectLst/>
                        </a:rPr>
                        <a:t>9</a:t>
                      </a:r>
                      <a:endParaRPr lang="en-US" sz="1800" b="0" i="0" u="none" strike="noStrike" dirty="0">
                        <a:solidFill>
                          <a:srgbClr val="000000"/>
                        </a:solidFill>
                        <a:effectLst/>
                        <a:latin typeface="Arial" panose="020B0604020202020204" pitchFamily="34" charset="0"/>
                      </a:endParaRPr>
                    </a:p>
                  </a:txBody>
                  <a:tcPr marL="8913" marR="8913" marT="8913" marB="0" anchor="ctr"/>
                </a:tc>
                <a:tc>
                  <a:txBody>
                    <a:bodyPr/>
                    <a:lstStyle/>
                    <a:p>
                      <a:pPr algn="r" rtl="0" fontAlgn="ctr"/>
                      <a:r>
                        <a:rPr lang="en-US" sz="1800" u="none" strike="noStrike" dirty="0">
                          <a:effectLst/>
                        </a:rPr>
                        <a:t>165,494,689</a:t>
                      </a:r>
                      <a:endParaRPr lang="en-US" sz="1800" b="0" i="0" u="none" strike="noStrike" dirty="0">
                        <a:solidFill>
                          <a:srgbClr val="000000"/>
                        </a:solidFill>
                        <a:effectLst/>
                        <a:latin typeface="Arial" panose="020B0604020202020204" pitchFamily="34" charset="0"/>
                      </a:endParaRPr>
                    </a:p>
                  </a:txBody>
                  <a:tcPr marL="8913" marR="8913" marT="8913" marB="0" anchor="ctr"/>
                </a:tc>
                <a:tc>
                  <a:txBody>
                    <a:bodyPr/>
                    <a:lstStyle/>
                    <a:p>
                      <a:pPr algn="r" rtl="0" fontAlgn="ctr"/>
                      <a:r>
                        <a:rPr lang="en-US" sz="1800" u="none" strike="noStrike" dirty="0">
                          <a:effectLst/>
                        </a:rPr>
                        <a:t>3,082</a:t>
                      </a:r>
                      <a:endParaRPr lang="en-US" sz="1800" b="0" i="0" u="none" strike="noStrike" dirty="0">
                        <a:solidFill>
                          <a:srgbClr val="000000"/>
                        </a:solidFill>
                        <a:effectLst/>
                        <a:latin typeface="Arial" panose="020B0604020202020204" pitchFamily="34" charset="0"/>
                      </a:endParaRPr>
                    </a:p>
                  </a:txBody>
                  <a:tcPr marL="8913" marR="8913" marT="8913" marB="0" anchor="ctr"/>
                </a:tc>
                <a:extLst>
                  <a:ext uri="{0D108BD9-81ED-4DB2-BD59-A6C34878D82A}">
                    <a16:rowId xmlns:a16="http://schemas.microsoft.com/office/drawing/2014/main" val="4153075762"/>
                  </a:ext>
                </a:extLst>
              </a:tr>
              <a:tr h="281451">
                <a:tc>
                  <a:txBody>
                    <a:bodyPr/>
                    <a:lstStyle/>
                    <a:p>
                      <a:pPr algn="ctr" rtl="0" fontAlgn="ctr"/>
                      <a:r>
                        <a:rPr lang="en-US" sz="1800" u="none" strike="noStrike" dirty="0">
                          <a:effectLst/>
                        </a:rPr>
                        <a:t>10</a:t>
                      </a:r>
                      <a:endParaRPr lang="en-US" sz="1800" b="0" i="0" u="none" strike="noStrike" dirty="0">
                        <a:solidFill>
                          <a:srgbClr val="000000"/>
                        </a:solidFill>
                        <a:effectLst/>
                        <a:latin typeface="Arial" panose="020B0604020202020204" pitchFamily="34" charset="0"/>
                      </a:endParaRPr>
                    </a:p>
                  </a:txBody>
                  <a:tcPr marL="8913" marR="8913" marT="8913" marB="0" anchor="ctr"/>
                </a:tc>
                <a:tc>
                  <a:txBody>
                    <a:bodyPr/>
                    <a:lstStyle/>
                    <a:p>
                      <a:pPr algn="r" rtl="0" fontAlgn="ctr"/>
                      <a:r>
                        <a:rPr lang="en-US" sz="1800" u="none" strike="noStrike" dirty="0">
                          <a:effectLst/>
                        </a:rPr>
                        <a:t>153,829,095</a:t>
                      </a:r>
                      <a:endParaRPr lang="en-US" sz="1800" b="0" i="0" u="none" strike="noStrike" dirty="0">
                        <a:solidFill>
                          <a:srgbClr val="000000"/>
                        </a:solidFill>
                        <a:effectLst/>
                        <a:latin typeface="Arial" panose="020B0604020202020204" pitchFamily="34" charset="0"/>
                      </a:endParaRPr>
                    </a:p>
                  </a:txBody>
                  <a:tcPr marL="8913" marR="8913" marT="8913" marB="0" anchor="ctr"/>
                </a:tc>
                <a:tc>
                  <a:txBody>
                    <a:bodyPr/>
                    <a:lstStyle/>
                    <a:p>
                      <a:pPr algn="r" rtl="0" fontAlgn="ctr"/>
                      <a:r>
                        <a:rPr lang="en-US" sz="1800" u="none" strike="noStrike" dirty="0">
                          <a:effectLst/>
                        </a:rPr>
                        <a:t>2,824</a:t>
                      </a:r>
                      <a:endParaRPr lang="en-US" sz="1800" b="0" i="0" u="none" strike="noStrike" dirty="0">
                        <a:solidFill>
                          <a:srgbClr val="000000"/>
                        </a:solidFill>
                        <a:effectLst/>
                        <a:latin typeface="Arial" panose="020B0604020202020204" pitchFamily="34" charset="0"/>
                      </a:endParaRPr>
                    </a:p>
                  </a:txBody>
                  <a:tcPr marL="8913" marR="8913" marT="8913" marB="0" anchor="ctr"/>
                </a:tc>
                <a:extLst>
                  <a:ext uri="{0D108BD9-81ED-4DB2-BD59-A6C34878D82A}">
                    <a16:rowId xmlns:a16="http://schemas.microsoft.com/office/drawing/2014/main" val="4193774737"/>
                  </a:ext>
                </a:extLst>
              </a:tr>
              <a:tr h="293178">
                <a:tc>
                  <a:txBody>
                    <a:bodyPr/>
                    <a:lstStyle/>
                    <a:p>
                      <a:pPr algn="ctr" rtl="0" fontAlgn="ctr"/>
                      <a:r>
                        <a:rPr lang="en-US" sz="1800" u="none" strike="noStrike" dirty="0">
                          <a:effectLst/>
                        </a:rPr>
                        <a:t>mt</a:t>
                      </a:r>
                      <a:endParaRPr lang="en-US" sz="1800" b="0" i="0" u="none" strike="noStrike" dirty="0">
                        <a:solidFill>
                          <a:srgbClr val="000000"/>
                        </a:solidFill>
                        <a:effectLst/>
                        <a:latin typeface="Arial" panose="020B0604020202020204" pitchFamily="34" charset="0"/>
                      </a:endParaRPr>
                    </a:p>
                  </a:txBody>
                  <a:tcPr marL="8913" marR="8913" marT="8913" marB="0" anchor="ctr"/>
                </a:tc>
                <a:tc>
                  <a:txBody>
                    <a:bodyPr/>
                    <a:lstStyle/>
                    <a:p>
                      <a:pPr algn="r" rtl="0" fontAlgn="ctr"/>
                      <a:r>
                        <a:rPr lang="en-US" sz="1800" u="none" strike="noStrike" dirty="0">
                          <a:effectLst/>
                        </a:rPr>
                        <a:t>525,405</a:t>
                      </a:r>
                      <a:endParaRPr lang="en-US" sz="1800" b="0" i="0" u="none" strike="noStrike" dirty="0">
                        <a:solidFill>
                          <a:srgbClr val="000000"/>
                        </a:solidFill>
                        <a:effectLst/>
                        <a:latin typeface="Arial" panose="020B0604020202020204" pitchFamily="34" charset="0"/>
                      </a:endParaRPr>
                    </a:p>
                  </a:txBody>
                  <a:tcPr marL="8913" marR="8913" marT="8913" marB="0" anchor="ctr"/>
                </a:tc>
                <a:tc>
                  <a:txBody>
                    <a:bodyPr/>
                    <a:lstStyle/>
                    <a:p>
                      <a:pPr algn="r" rtl="0" fontAlgn="ctr"/>
                      <a:r>
                        <a:rPr lang="en-US" sz="1800" u="none" strike="noStrike" dirty="0">
                          <a:effectLst/>
                        </a:rPr>
                        <a:t>40</a:t>
                      </a:r>
                      <a:endParaRPr lang="en-US" sz="1800" b="0" i="0" u="none" strike="noStrike" dirty="0">
                        <a:solidFill>
                          <a:srgbClr val="000000"/>
                        </a:solidFill>
                        <a:effectLst/>
                        <a:latin typeface="Arial" panose="020B0604020202020204" pitchFamily="34" charset="0"/>
                      </a:endParaRPr>
                    </a:p>
                  </a:txBody>
                  <a:tcPr marL="8913" marR="8913" marT="8913" marB="0" anchor="ctr"/>
                </a:tc>
                <a:extLst>
                  <a:ext uri="{0D108BD9-81ED-4DB2-BD59-A6C34878D82A}">
                    <a16:rowId xmlns:a16="http://schemas.microsoft.com/office/drawing/2014/main" val="615143449"/>
                  </a:ext>
                </a:extLst>
              </a:tr>
              <a:tr h="293178">
                <a:tc>
                  <a:txBody>
                    <a:bodyPr/>
                    <a:lstStyle/>
                    <a:p>
                      <a:pPr algn="ctr" rtl="0" fontAlgn="ctr"/>
                      <a:r>
                        <a:rPr lang="en-US" sz="1800" u="none" strike="noStrike" dirty="0" err="1">
                          <a:effectLst/>
                        </a:rPr>
                        <a:t>pt</a:t>
                      </a:r>
                      <a:endParaRPr lang="en-US" sz="1800" b="0" i="0" u="none" strike="noStrike" dirty="0">
                        <a:solidFill>
                          <a:srgbClr val="000000"/>
                        </a:solidFill>
                        <a:effectLst/>
                        <a:latin typeface="Arial" panose="020B0604020202020204" pitchFamily="34" charset="0"/>
                      </a:endParaRPr>
                    </a:p>
                  </a:txBody>
                  <a:tcPr marL="8913" marR="8913" marT="8913" marB="0" anchor="ctr"/>
                </a:tc>
                <a:tc>
                  <a:txBody>
                    <a:bodyPr/>
                    <a:lstStyle/>
                    <a:p>
                      <a:pPr algn="r" rtl="0" fontAlgn="ctr"/>
                      <a:r>
                        <a:rPr lang="en-US" sz="1800" u="none" strike="noStrike" dirty="0">
                          <a:effectLst/>
                        </a:rPr>
                        <a:t>140,437</a:t>
                      </a:r>
                      <a:endParaRPr lang="en-US" sz="1800" b="0" i="0" u="none" strike="noStrike" dirty="0">
                        <a:solidFill>
                          <a:srgbClr val="000000"/>
                        </a:solidFill>
                        <a:effectLst/>
                        <a:latin typeface="Arial" panose="020B0604020202020204" pitchFamily="34" charset="0"/>
                      </a:endParaRPr>
                    </a:p>
                  </a:txBody>
                  <a:tcPr marL="8913" marR="8913" marT="8913" marB="0" anchor="ctr"/>
                </a:tc>
                <a:tc>
                  <a:txBody>
                    <a:bodyPr/>
                    <a:lstStyle/>
                    <a:p>
                      <a:pPr algn="r" rtl="0" fontAlgn="ctr"/>
                      <a:r>
                        <a:rPr lang="en-US" sz="1800" u="none" strike="noStrike" dirty="0">
                          <a:effectLst/>
                        </a:rPr>
                        <a:t>39</a:t>
                      </a:r>
                      <a:endParaRPr lang="en-US" sz="1800" b="0" i="0" u="none" strike="noStrike" dirty="0">
                        <a:solidFill>
                          <a:srgbClr val="000000"/>
                        </a:solidFill>
                        <a:effectLst/>
                        <a:latin typeface="Arial" panose="020B0604020202020204" pitchFamily="34" charset="0"/>
                      </a:endParaRPr>
                    </a:p>
                  </a:txBody>
                  <a:tcPr marL="8913" marR="8913" marT="8913" marB="0" anchor="ctr"/>
                </a:tc>
                <a:extLst>
                  <a:ext uri="{0D108BD9-81ED-4DB2-BD59-A6C34878D82A}">
                    <a16:rowId xmlns:a16="http://schemas.microsoft.com/office/drawing/2014/main" val="2205678953"/>
                  </a:ext>
                </a:extLst>
              </a:tr>
              <a:tr h="340088">
                <a:tc>
                  <a:txBody>
                    <a:bodyPr/>
                    <a:lstStyle/>
                    <a:p>
                      <a:pPr algn="ctr" rtl="0" fontAlgn="ctr"/>
                      <a:r>
                        <a:rPr lang="en-US" sz="1800" u="none" strike="noStrike" dirty="0">
                          <a:effectLst/>
                        </a:rPr>
                        <a:t>Scaffolds</a:t>
                      </a:r>
                    </a:p>
                    <a:p>
                      <a:pPr algn="ctr" rtl="0" fontAlgn="ctr"/>
                      <a:r>
                        <a:rPr lang="en-US" sz="1800" u="none" strike="noStrike" dirty="0">
                          <a:effectLst/>
                        </a:rPr>
                        <a:t>(986)</a:t>
                      </a:r>
                      <a:endParaRPr lang="en-US" sz="1800" b="0" i="0" u="none" strike="noStrike" dirty="0">
                        <a:solidFill>
                          <a:srgbClr val="000000"/>
                        </a:solidFill>
                        <a:effectLst/>
                        <a:latin typeface="Arial" panose="020B0604020202020204" pitchFamily="34" charset="0"/>
                      </a:endParaRPr>
                    </a:p>
                  </a:txBody>
                  <a:tcPr marL="8913" marR="8913" marT="8913" marB="0" anchor="ctr"/>
                </a:tc>
                <a:tc>
                  <a:txBody>
                    <a:bodyPr/>
                    <a:lstStyle/>
                    <a:p>
                      <a:pPr algn="r" rtl="0" fontAlgn="ctr"/>
                      <a:r>
                        <a:rPr lang="en-US" sz="1800" u="none" strike="noStrike" dirty="0">
                          <a:effectLst/>
                        </a:rPr>
                        <a:t>16,204-2,700,288</a:t>
                      </a:r>
                      <a:endParaRPr lang="en-US" sz="1800" b="0" i="0" u="none" strike="noStrike" dirty="0">
                        <a:solidFill>
                          <a:srgbClr val="000000"/>
                        </a:solidFill>
                        <a:effectLst/>
                        <a:latin typeface="Arial" panose="020B0604020202020204" pitchFamily="34" charset="0"/>
                      </a:endParaRPr>
                    </a:p>
                  </a:txBody>
                  <a:tcPr marL="8913" marR="8913" marT="8913" marB="0" anchor="ctr"/>
                </a:tc>
                <a:tc>
                  <a:txBody>
                    <a:bodyPr/>
                    <a:lstStyle/>
                    <a:p>
                      <a:pPr algn="r" rtl="0" fontAlgn="ctr"/>
                      <a:r>
                        <a:rPr lang="en-US" sz="1800" u="none" strike="noStrike" dirty="0">
                          <a:effectLst/>
                        </a:rPr>
                        <a:t>341</a:t>
                      </a:r>
                      <a:endParaRPr lang="en-US" sz="1800" b="0" i="0" u="none" strike="noStrike" dirty="0">
                        <a:solidFill>
                          <a:srgbClr val="000000"/>
                        </a:solidFill>
                        <a:effectLst/>
                        <a:latin typeface="Arial" panose="020B0604020202020204" pitchFamily="34" charset="0"/>
                      </a:endParaRPr>
                    </a:p>
                  </a:txBody>
                  <a:tcPr marL="8913" marR="8913" marT="8913" marB="0" anchor="ctr"/>
                </a:tc>
                <a:extLst>
                  <a:ext uri="{0D108BD9-81ED-4DB2-BD59-A6C34878D82A}">
                    <a16:rowId xmlns:a16="http://schemas.microsoft.com/office/drawing/2014/main" val="1739256927"/>
                  </a:ext>
                </a:extLst>
              </a:tr>
              <a:tr h="363540">
                <a:tc>
                  <a:txBody>
                    <a:bodyPr/>
                    <a:lstStyle/>
                    <a:p>
                      <a:pPr algn="ctr" rtl="0" fontAlgn="ctr"/>
                      <a:r>
                        <a:rPr lang="en-US" sz="1800" b="1" u="none" strike="noStrike" dirty="0">
                          <a:effectLst/>
                        </a:rPr>
                        <a:t>sum</a:t>
                      </a:r>
                      <a:endParaRPr lang="en-US" sz="1800" b="1" i="0" u="none" strike="noStrike" dirty="0">
                        <a:solidFill>
                          <a:srgbClr val="000000"/>
                        </a:solidFill>
                        <a:effectLst/>
                        <a:latin typeface="Arial" panose="020B0604020202020204" pitchFamily="34" charset="0"/>
                      </a:endParaRPr>
                    </a:p>
                  </a:txBody>
                  <a:tcPr marL="8913" marR="8913" marT="8913" marB="0" anchor="ctr"/>
                </a:tc>
                <a:tc>
                  <a:txBody>
                    <a:bodyPr/>
                    <a:lstStyle/>
                    <a:p>
                      <a:pPr algn="r" rtl="0" fontAlgn="ctr"/>
                      <a:r>
                        <a:rPr lang="en-US" sz="1800" b="1" u="none" strike="noStrike" dirty="0">
                          <a:effectLst/>
                        </a:rPr>
                        <a:t>2,246,851,412</a:t>
                      </a:r>
                      <a:endParaRPr lang="en-US" sz="1800" b="1" i="0" u="none" strike="noStrike" dirty="0">
                        <a:solidFill>
                          <a:srgbClr val="000000"/>
                        </a:solidFill>
                        <a:effectLst/>
                        <a:latin typeface="Arial" panose="020B0604020202020204" pitchFamily="34" charset="0"/>
                      </a:endParaRPr>
                    </a:p>
                  </a:txBody>
                  <a:tcPr marL="8913" marR="8913" marT="8913" marB="0" anchor="ctr"/>
                </a:tc>
                <a:tc>
                  <a:txBody>
                    <a:bodyPr/>
                    <a:lstStyle/>
                    <a:p>
                      <a:pPr algn="r" rtl="0" fontAlgn="ctr"/>
                      <a:r>
                        <a:rPr lang="en-US" sz="1800" b="1" u="none" strike="noStrike" dirty="0">
                          <a:effectLst/>
                        </a:rPr>
                        <a:t>40,747</a:t>
                      </a:r>
                      <a:endParaRPr lang="en-US" sz="1800" b="1" i="0" u="none" strike="noStrike" dirty="0">
                        <a:solidFill>
                          <a:srgbClr val="000000"/>
                        </a:solidFill>
                        <a:effectLst/>
                        <a:latin typeface="Arial" panose="020B0604020202020204" pitchFamily="34" charset="0"/>
                      </a:endParaRPr>
                    </a:p>
                  </a:txBody>
                  <a:tcPr marL="8913" marR="8913" marT="8913" marB="0" anchor="ctr"/>
                </a:tc>
                <a:extLst>
                  <a:ext uri="{0D108BD9-81ED-4DB2-BD59-A6C34878D82A}">
                    <a16:rowId xmlns:a16="http://schemas.microsoft.com/office/drawing/2014/main" val="330295313"/>
                  </a:ext>
                </a:extLst>
              </a:tr>
            </a:tbl>
          </a:graphicData>
        </a:graphic>
      </p:graphicFrame>
      <p:sp>
        <p:nvSpPr>
          <p:cNvPr id="11" name="Slide Number Placeholder 10">
            <a:extLst>
              <a:ext uri="{FF2B5EF4-FFF2-40B4-BE49-F238E27FC236}">
                <a16:creationId xmlns:a16="http://schemas.microsoft.com/office/drawing/2014/main" id="{84A88683-C42D-5D49-8FA7-6D43276D5946}"/>
              </a:ext>
            </a:extLst>
          </p:cNvPr>
          <p:cNvSpPr>
            <a:spLocks noGrp="1"/>
          </p:cNvSpPr>
          <p:nvPr>
            <p:ph type="sldNum" sz="quarter" idx="12"/>
          </p:nvPr>
        </p:nvSpPr>
        <p:spPr/>
        <p:txBody>
          <a:bodyPr/>
          <a:lstStyle/>
          <a:p>
            <a:fld id="{9DA039C4-C5F2-1743-BB7A-5D831266C61E}" type="slidenum">
              <a:rPr lang="en-US" smtClean="0"/>
              <a:t>67</a:t>
            </a:fld>
            <a:endParaRPr lang="en-US"/>
          </a:p>
        </p:txBody>
      </p:sp>
    </p:spTree>
    <p:extLst>
      <p:ext uri="{BB962C8B-B14F-4D97-AF65-F5344CB8AC3E}">
        <p14:creationId xmlns:p14="http://schemas.microsoft.com/office/powerpoint/2010/main" val="97984952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4F7BFF-D6F4-DF48-ABAE-61470027E1EF}"/>
              </a:ext>
            </a:extLst>
          </p:cNvPr>
          <p:cNvSpPr>
            <a:spLocks noGrp="1"/>
          </p:cNvSpPr>
          <p:nvPr>
            <p:ph type="title"/>
          </p:nvPr>
        </p:nvSpPr>
        <p:spPr/>
        <p:txBody>
          <a:bodyPr>
            <a:normAutofit/>
          </a:bodyPr>
          <a:lstStyle/>
          <a:p>
            <a:r>
              <a:rPr lang="en-US" sz="3200" dirty="0" err="1"/>
              <a:t>Circos</a:t>
            </a:r>
            <a:r>
              <a:rPr lang="en-US" sz="3200" dirty="0"/>
              <a:t> plot to display genomic contents</a:t>
            </a:r>
          </a:p>
        </p:txBody>
      </p:sp>
      <p:sp>
        <p:nvSpPr>
          <p:cNvPr id="4" name="Slide Number Placeholder 3">
            <a:extLst>
              <a:ext uri="{FF2B5EF4-FFF2-40B4-BE49-F238E27FC236}">
                <a16:creationId xmlns:a16="http://schemas.microsoft.com/office/drawing/2014/main" id="{ADA37616-ABD9-5A41-ADD8-4066E97FBEE0}"/>
              </a:ext>
            </a:extLst>
          </p:cNvPr>
          <p:cNvSpPr>
            <a:spLocks noGrp="1"/>
          </p:cNvSpPr>
          <p:nvPr>
            <p:ph type="sldNum" sz="quarter" idx="12"/>
          </p:nvPr>
        </p:nvSpPr>
        <p:spPr/>
        <p:txBody>
          <a:bodyPr/>
          <a:lstStyle/>
          <a:p>
            <a:fld id="{9DA039C4-C5F2-1743-BB7A-5D831266C61E}" type="slidenum">
              <a:rPr lang="en-US" smtClean="0"/>
              <a:t>68</a:t>
            </a:fld>
            <a:endParaRPr lang="en-US"/>
          </a:p>
        </p:txBody>
      </p:sp>
      <p:pic>
        <p:nvPicPr>
          <p:cNvPr id="5" name="Google Shape;162;p25" descr="A close up of a logo&#10;&#10;Description automatically generated">
            <a:extLst>
              <a:ext uri="{FF2B5EF4-FFF2-40B4-BE49-F238E27FC236}">
                <a16:creationId xmlns:a16="http://schemas.microsoft.com/office/drawing/2014/main" id="{24823465-4023-7943-8657-13A90E0CE383}"/>
              </a:ext>
            </a:extLst>
          </p:cNvPr>
          <p:cNvPicPr preferRelativeResize="0"/>
          <p:nvPr/>
        </p:nvPicPr>
        <p:blipFill rotWithShape="1">
          <a:blip r:embed="rId2">
            <a:alphaModFix/>
          </a:blip>
          <a:srcRect/>
          <a:stretch/>
        </p:blipFill>
        <p:spPr>
          <a:xfrm>
            <a:off x="1657168" y="1058684"/>
            <a:ext cx="5829663" cy="5793423"/>
          </a:xfrm>
          <a:prstGeom prst="rect">
            <a:avLst/>
          </a:prstGeom>
          <a:noFill/>
          <a:ln>
            <a:noFill/>
          </a:ln>
        </p:spPr>
      </p:pic>
    </p:spTree>
    <p:extLst>
      <p:ext uri="{BB962C8B-B14F-4D97-AF65-F5344CB8AC3E}">
        <p14:creationId xmlns:p14="http://schemas.microsoft.com/office/powerpoint/2010/main" val="126992097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22238"/>
            <a:ext cx="8229600" cy="772987"/>
          </a:xfrm>
        </p:spPr>
        <p:txBody>
          <a:bodyPr/>
          <a:lstStyle/>
          <a:p>
            <a:r>
              <a:rPr lang="en-US" dirty="0"/>
              <a:t>Citations</a:t>
            </a:r>
          </a:p>
        </p:txBody>
      </p:sp>
      <p:sp>
        <p:nvSpPr>
          <p:cNvPr id="4" name="Content Placeholder 3"/>
          <p:cNvSpPr>
            <a:spLocks noGrp="1"/>
          </p:cNvSpPr>
          <p:nvPr>
            <p:ph idx="1"/>
          </p:nvPr>
        </p:nvSpPr>
        <p:spPr>
          <a:xfrm>
            <a:off x="203200" y="863001"/>
            <a:ext cx="8839200" cy="5493349"/>
          </a:xfrm>
        </p:spPr>
        <p:txBody>
          <a:bodyPr>
            <a:normAutofit/>
          </a:bodyPr>
          <a:lstStyle/>
          <a:p>
            <a:r>
              <a:rPr lang="en-US" sz="2000" dirty="0"/>
              <a:t>Berger, B., J. </a:t>
            </a:r>
            <a:r>
              <a:rPr lang="en-US" sz="2000" dirty="0" err="1"/>
              <a:t>Peng</a:t>
            </a:r>
            <a:r>
              <a:rPr lang="en-US" sz="2000" dirty="0"/>
              <a:t>, M. Singh, Computational solutions for </a:t>
            </a:r>
            <a:r>
              <a:rPr lang="en-US" sz="2000" dirty="0" err="1"/>
              <a:t>omics</a:t>
            </a:r>
            <a:r>
              <a:rPr lang="en-US" sz="2000" dirty="0"/>
              <a:t> data. Nature Reviews Genetics 14</a:t>
            </a:r>
            <a:r>
              <a:rPr lang="en-US" sz="2000" b="1" dirty="0"/>
              <a:t>:</a:t>
            </a:r>
            <a:r>
              <a:rPr lang="en-US" sz="2000" dirty="0"/>
              <a:t> 333-346 (2013).</a:t>
            </a:r>
          </a:p>
          <a:p>
            <a:r>
              <a:rPr lang="en-US" sz="2000" dirty="0" err="1"/>
              <a:t>Compeau</a:t>
            </a:r>
            <a:r>
              <a:rPr lang="en-US" sz="2000" dirty="0"/>
              <a:t>, P. E. C., P. A. </a:t>
            </a:r>
            <a:r>
              <a:rPr lang="en-US" sz="2000" dirty="0" err="1"/>
              <a:t>Pevzner</a:t>
            </a:r>
            <a:r>
              <a:rPr lang="en-US" sz="2000" dirty="0"/>
              <a:t>, G. </a:t>
            </a:r>
            <a:r>
              <a:rPr lang="en-US" sz="2000" dirty="0" err="1"/>
              <a:t>Tesler</a:t>
            </a:r>
            <a:r>
              <a:rPr lang="en-US" sz="2000" dirty="0"/>
              <a:t>, How to apply de </a:t>
            </a:r>
            <a:r>
              <a:rPr lang="en-US" sz="2000" dirty="0" err="1"/>
              <a:t>Bruijn</a:t>
            </a:r>
            <a:r>
              <a:rPr lang="en-US" sz="2000" dirty="0"/>
              <a:t> graphs to genome assembly. Nature Biotechnology 29</a:t>
            </a:r>
            <a:r>
              <a:rPr lang="en-US" sz="2000" b="1" dirty="0"/>
              <a:t>:</a:t>
            </a:r>
            <a:r>
              <a:rPr lang="en-US" sz="2000" dirty="0"/>
              <a:t> 987-991 (2011).</a:t>
            </a:r>
          </a:p>
          <a:p>
            <a:r>
              <a:rPr lang="en-US" sz="2000" dirty="0" err="1"/>
              <a:t>Nagarajan</a:t>
            </a:r>
            <a:r>
              <a:rPr lang="en-US" sz="2000" dirty="0"/>
              <a:t>, N., M. Pop, Sequence assembly demystified. Nature Reviews Genetics 14</a:t>
            </a:r>
            <a:r>
              <a:rPr lang="en-US" sz="2000" b="1" dirty="0"/>
              <a:t>:</a:t>
            </a:r>
            <a:r>
              <a:rPr lang="en-US" sz="2000" dirty="0"/>
              <a:t> 157-167 (2013).</a:t>
            </a:r>
          </a:p>
          <a:p>
            <a:r>
              <a:rPr lang="en-US" sz="2000" dirty="0"/>
              <a:t>Miller, J. R., S. </a:t>
            </a:r>
            <a:r>
              <a:rPr lang="en-US" sz="2000" dirty="0" err="1"/>
              <a:t>Koren</a:t>
            </a:r>
            <a:r>
              <a:rPr lang="en-US" sz="2000" dirty="0"/>
              <a:t>, G. Sutton, Assembly algorithms for next-generation sequencing data. Genomics 95</a:t>
            </a:r>
            <a:r>
              <a:rPr lang="en-US" sz="2000" b="1" dirty="0"/>
              <a:t>:</a:t>
            </a:r>
            <a:r>
              <a:rPr lang="en-US" sz="2000" dirty="0"/>
              <a:t> 315-327 (2010).</a:t>
            </a:r>
          </a:p>
          <a:p>
            <a:r>
              <a:rPr lang="en-US" sz="2000" dirty="0"/>
              <a:t>Brent, M. R. How does eukaryotic gene prediction work? Nat. </a:t>
            </a:r>
            <a:r>
              <a:rPr lang="en-US" sz="2000" dirty="0" err="1"/>
              <a:t>Biotechnol</a:t>
            </a:r>
            <a:r>
              <a:rPr lang="en-US" sz="2000" dirty="0"/>
              <a:t>. 25, 883–885 (2007).</a:t>
            </a:r>
          </a:p>
          <a:p>
            <a:r>
              <a:rPr lang="en-US" sz="2000" dirty="0"/>
              <a:t>Stein, L. Genome annotation: from sequence to biology. Nat. Rev. Genet. 2, 493–503 (2001).</a:t>
            </a:r>
          </a:p>
          <a:p>
            <a:r>
              <a:rPr lang="en-US" sz="2000" dirty="0" err="1"/>
              <a:t>Yandell</a:t>
            </a:r>
            <a:r>
              <a:rPr lang="en-US" sz="2000" dirty="0"/>
              <a:t>, M., </a:t>
            </a:r>
            <a:r>
              <a:rPr lang="en-US" sz="2000" dirty="0" err="1"/>
              <a:t>Ence</a:t>
            </a:r>
            <a:r>
              <a:rPr lang="en-US" sz="2000" dirty="0"/>
              <a:t>, D. A beginner’s guide to eukaryotic genome annotation. Nat. Rev. Genet. 13, 329–342 (2012).</a:t>
            </a:r>
          </a:p>
          <a:p>
            <a:r>
              <a:rPr lang="en-US" sz="2000" dirty="0" err="1"/>
              <a:t>Simão</a:t>
            </a:r>
            <a:r>
              <a:rPr lang="en-US" sz="2000" dirty="0"/>
              <a:t>, F. A.,  et al. BUSCO: assessing genome assembly and annotation completeness with single-copy </a:t>
            </a:r>
            <a:r>
              <a:rPr lang="en-US" sz="2000" dirty="0" err="1"/>
              <a:t>orthologs</a:t>
            </a:r>
            <a:r>
              <a:rPr lang="en-US" sz="2000" dirty="0"/>
              <a:t>. Bioinformatics 31, 3210–3212 (2015).</a:t>
            </a:r>
          </a:p>
        </p:txBody>
      </p:sp>
      <p:sp>
        <p:nvSpPr>
          <p:cNvPr id="3" name="Slide Number Placeholder 2"/>
          <p:cNvSpPr>
            <a:spLocks noGrp="1"/>
          </p:cNvSpPr>
          <p:nvPr>
            <p:ph type="sldNum" sz="quarter" idx="12"/>
          </p:nvPr>
        </p:nvSpPr>
        <p:spPr/>
        <p:txBody>
          <a:bodyPr/>
          <a:lstStyle/>
          <a:p>
            <a:fld id="{9DA039C4-C5F2-1743-BB7A-5D831266C61E}" type="slidenum">
              <a:rPr lang="en-US" smtClean="0"/>
              <a:t>69</a:t>
            </a:fld>
            <a:endParaRPr lang="en-US"/>
          </a:p>
        </p:txBody>
      </p:sp>
    </p:spTree>
    <p:extLst>
      <p:ext uri="{BB962C8B-B14F-4D97-AF65-F5344CB8AC3E}">
        <p14:creationId xmlns:p14="http://schemas.microsoft.com/office/powerpoint/2010/main" val="27331295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Overlap layout consensus (I)</a:t>
            </a:r>
          </a:p>
        </p:txBody>
      </p:sp>
      <p:sp>
        <p:nvSpPr>
          <p:cNvPr id="4" name="Content Placeholder 3"/>
          <p:cNvSpPr>
            <a:spLocks noGrp="1"/>
          </p:cNvSpPr>
          <p:nvPr>
            <p:ph idx="1"/>
          </p:nvPr>
        </p:nvSpPr>
        <p:spPr>
          <a:xfrm>
            <a:off x="2903415" y="1064990"/>
            <a:ext cx="5783385" cy="2868104"/>
          </a:xfrm>
        </p:spPr>
        <p:txBody>
          <a:bodyPr/>
          <a:lstStyle/>
          <a:p>
            <a:pPr lvl="0"/>
            <a:r>
              <a:rPr lang="en-US" dirty="0"/>
              <a:t>Overlap graph</a:t>
            </a:r>
          </a:p>
          <a:p>
            <a:pPr marL="457200" lvl="0" indent="-457200">
              <a:buFont typeface="+mj-lt"/>
              <a:buAutoNum type="arabicPeriod"/>
            </a:pPr>
            <a:r>
              <a:rPr lang="en-US" dirty="0"/>
              <a:t>to identify all pairs of reads that overlap </a:t>
            </a:r>
            <a:r>
              <a:rPr lang="en-US" b="1" dirty="0">
                <a:solidFill>
                  <a:srgbClr val="FF0000"/>
                </a:solidFill>
              </a:rPr>
              <a:t>sufficiently well</a:t>
            </a:r>
          </a:p>
          <a:p>
            <a:pPr marL="457200" lvl="0" indent="-457200">
              <a:buFont typeface="+mj-lt"/>
              <a:buAutoNum type="arabicPeriod"/>
            </a:pPr>
            <a:r>
              <a:rPr lang="en-US" dirty="0"/>
              <a:t>to organize the overlapping information into a graph containing a </a:t>
            </a:r>
            <a:r>
              <a:rPr lang="en-US" b="1" dirty="0">
                <a:solidFill>
                  <a:schemeClr val="tx2">
                    <a:lumMod val="75000"/>
                  </a:schemeClr>
                </a:solidFill>
              </a:rPr>
              <a:t>node</a:t>
            </a:r>
            <a:r>
              <a:rPr lang="en-US" dirty="0"/>
              <a:t> for every read and an </a:t>
            </a:r>
            <a:r>
              <a:rPr lang="en-US" b="1" dirty="0">
                <a:solidFill>
                  <a:srgbClr val="17375E"/>
                </a:solidFill>
              </a:rPr>
              <a:t>edge</a:t>
            </a:r>
            <a:r>
              <a:rPr lang="en-US" dirty="0"/>
              <a:t> between any pair of reads that overlap each other. </a:t>
            </a:r>
          </a:p>
        </p:txBody>
      </p:sp>
      <p:sp>
        <p:nvSpPr>
          <p:cNvPr id="3" name="Rectangle 2"/>
          <p:cNvSpPr/>
          <p:nvPr/>
        </p:nvSpPr>
        <p:spPr>
          <a:xfrm>
            <a:off x="361460" y="1230924"/>
            <a:ext cx="2207847" cy="615461"/>
          </a:xfrm>
          <a:prstGeom prst="rect">
            <a:avLst/>
          </a:prstGeom>
          <a:solidFill>
            <a:schemeClr val="accent5">
              <a:lumMod val="20000"/>
              <a:lumOff val="80000"/>
            </a:schemeClr>
          </a:solidFill>
          <a:ln>
            <a:solidFill>
              <a:schemeClr val="accent5">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b="1" dirty="0">
                <a:solidFill>
                  <a:schemeClr val="tx1">
                    <a:lumMod val="65000"/>
                    <a:lumOff val="35000"/>
                  </a:schemeClr>
                </a:solidFill>
                <a:latin typeface="Andale Mono"/>
                <a:cs typeface="Andale Mono"/>
              </a:rPr>
              <a:t>O</a:t>
            </a:r>
            <a:r>
              <a:rPr lang="en-US" sz="2800" dirty="0">
                <a:solidFill>
                  <a:schemeClr val="tx1">
                    <a:lumMod val="65000"/>
                    <a:lumOff val="35000"/>
                  </a:schemeClr>
                </a:solidFill>
                <a:latin typeface="Andale Mono"/>
                <a:cs typeface="Andale Mono"/>
              </a:rPr>
              <a:t>verlap</a:t>
            </a:r>
          </a:p>
        </p:txBody>
      </p:sp>
      <p:sp>
        <p:nvSpPr>
          <p:cNvPr id="5" name="Rectangle 4"/>
          <p:cNvSpPr/>
          <p:nvPr/>
        </p:nvSpPr>
        <p:spPr>
          <a:xfrm>
            <a:off x="361460" y="2176586"/>
            <a:ext cx="2207847" cy="615461"/>
          </a:xfrm>
          <a:prstGeom prst="rect">
            <a:avLst/>
          </a:prstGeom>
          <a:solidFill>
            <a:schemeClr val="accent5">
              <a:lumMod val="20000"/>
              <a:lumOff val="80000"/>
            </a:schemeClr>
          </a:solidFill>
          <a:ln>
            <a:solidFill>
              <a:schemeClr val="accent5">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b="1" dirty="0">
                <a:solidFill>
                  <a:schemeClr val="tx1">
                    <a:lumMod val="65000"/>
                    <a:lumOff val="35000"/>
                  </a:schemeClr>
                </a:solidFill>
                <a:latin typeface="Andale Mono"/>
                <a:cs typeface="Andale Mono"/>
              </a:rPr>
              <a:t>L</a:t>
            </a:r>
            <a:r>
              <a:rPr lang="en-US" sz="2800" dirty="0">
                <a:solidFill>
                  <a:schemeClr val="tx1">
                    <a:lumMod val="65000"/>
                    <a:lumOff val="35000"/>
                  </a:schemeClr>
                </a:solidFill>
                <a:latin typeface="Andale Mono"/>
                <a:cs typeface="Andale Mono"/>
              </a:rPr>
              <a:t>ayout</a:t>
            </a:r>
          </a:p>
        </p:txBody>
      </p:sp>
      <p:sp>
        <p:nvSpPr>
          <p:cNvPr id="6" name="Rectangle 5"/>
          <p:cNvSpPr/>
          <p:nvPr/>
        </p:nvSpPr>
        <p:spPr>
          <a:xfrm>
            <a:off x="361460" y="3132017"/>
            <a:ext cx="2207847" cy="615461"/>
          </a:xfrm>
          <a:prstGeom prst="rect">
            <a:avLst/>
          </a:prstGeom>
          <a:solidFill>
            <a:schemeClr val="accent5">
              <a:lumMod val="20000"/>
              <a:lumOff val="80000"/>
            </a:schemeClr>
          </a:solidFill>
          <a:ln>
            <a:solidFill>
              <a:schemeClr val="accent5">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b="1" dirty="0">
                <a:solidFill>
                  <a:schemeClr val="tx1">
                    <a:lumMod val="65000"/>
                    <a:lumOff val="35000"/>
                  </a:schemeClr>
                </a:solidFill>
                <a:latin typeface="Andale Mono"/>
                <a:cs typeface="Andale Mono"/>
              </a:rPr>
              <a:t>C</a:t>
            </a:r>
            <a:r>
              <a:rPr lang="en-US" sz="2800" dirty="0">
                <a:solidFill>
                  <a:schemeClr val="tx1">
                    <a:lumMod val="65000"/>
                    <a:lumOff val="35000"/>
                  </a:schemeClr>
                </a:solidFill>
                <a:latin typeface="Andale Mono"/>
                <a:cs typeface="Andale Mono"/>
              </a:rPr>
              <a:t>onsensus</a:t>
            </a:r>
          </a:p>
        </p:txBody>
      </p:sp>
      <p:cxnSp>
        <p:nvCxnSpPr>
          <p:cNvPr id="8" name="Straight Arrow Connector 7"/>
          <p:cNvCxnSpPr>
            <a:stCxn id="3" idx="2"/>
            <a:endCxn id="5" idx="0"/>
          </p:cNvCxnSpPr>
          <p:nvPr/>
        </p:nvCxnSpPr>
        <p:spPr>
          <a:xfrm>
            <a:off x="1465384" y="1846385"/>
            <a:ext cx="0" cy="330201"/>
          </a:xfrm>
          <a:prstGeom prst="straightConnector1">
            <a:avLst/>
          </a:prstGeom>
          <a:ln w="38100" cmpd="sng">
            <a:solidFill>
              <a:srgbClr val="A6A6A6"/>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a:stCxn id="5" idx="2"/>
            <a:endCxn id="6" idx="0"/>
          </p:cNvCxnSpPr>
          <p:nvPr/>
        </p:nvCxnSpPr>
        <p:spPr>
          <a:xfrm>
            <a:off x="1465384" y="2792047"/>
            <a:ext cx="0" cy="339970"/>
          </a:xfrm>
          <a:prstGeom prst="straightConnector1">
            <a:avLst/>
          </a:prstGeom>
          <a:ln w="38100" cmpd="sng">
            <a:solidFill>
              <a:srgbClr val="A6A6A6"/>
            </a:solidFill>
            <a:tailEnd type="arrow"/>
          </a:ln>
          <a:effectLst/>
        </p:spPr>
        <p:style>
          <a:lnRef idx="2">
            <a:schemeClr val="accent1"/>
          </a:lnRef>
          <a:fillRef idx="0">
            <a:schemeClr val="accent1"/>
          </a:fillRef>
          <a:effectRef idx="1">
            <a:schemeClr val="accent1"/>
          </a:effectRef>
          <a:fontRef idx="minor">
            <a:schemeClr val="tx1"/>
          </a:fontRef>
        </p:style>
      </p:cxnSp>
      <p:pic>
        <p:nvPicPr>
          <p:cNvPr id="13" name="Picture 12" descr="Screen Shot 2015-04-19 at 11.53.54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4306" y="3958146"/>
            <a:ext cx="7893540" cy="2822385"/>
          </a:xfrm>
          <a:prstGeom prst="rect">
            <a:avLst/>
          </a:prstGeom>
        </p:spPr>
      </p:pic>
      <p:sp>
        <p:nvSpPr>
          <p:cNvPr id="14" name="TextBox 13"/>
          <p:cNvSpPr txBox="1"/>
          <p:nvPr/>
        </p:nvSpPr>
        <p:spPr>
          <a:xfrm>
            <a:off x="6170608" y="6470475"/>
            <a:ext cx="2172390" cy="246221"/>
          </a:xfrm>
          <a:prstGeom prst="rect">
            <a:avLst/>
          </a:prstGeom>
          <a:noFill/>
        </p:spPr>
        <p:txBody>
          <a:bodyPr wrap="none" rtlCol="0">
            <a:spAutoFit/>
          </a:bodyPr>
          <a:lstStyle/>
          <a:p>
            <a:r>
              <a:rPr lang="en-US" sz="1000" dirty="0" err="1"/>
              <a:t>langmead-lab.org</a:t>
            </a:r>
            <a:r>
              <a:rPr lang="en-US" sz="1000" dirty="0"/>
              <a:t>/teaching-materials</a:t>
            </a:r>
          </a:p>
        </p:txBody>
      </p:sp>
      <p:sp>
        <p:nvSpPr>
          <p:cNvPr id="15" name="TextBox 14"/>
          <p:cNvSpPr txBox="1"/>
          <p:nvPr/>
        </p:nvSpPr>
        <p:spPr>
          <a:xfrm>
            <a:off x="4493846" y="4034692"/>
            <a:ext cx="4492936" cy="830997"/>
          </a:xfrm>
          <a:prstGeom prst="rect">
            <a:avLst/>
          </a:prstGeom>
          <a:noFill/>
        </p:spPr>
        <p:txBody>
          <a:bodyPr wrap="none" rtlCol="0">
            <a:spAutoFit/>
          </a:bodyPr>
          <a:lstStyle/>
          <a:p>
            <a:pPr algn="r"/>
            <a:r>
              <a:rPr lang="en-US" sz="1600" dirty="0" err="1"/>
              <a:t>to_every_thing_turn_turn_turn_there_is_a_season</a:t>
            </a:r>
            <a:endParaRPr lang="en-US" sz="1600" dirty="0"/>
          </a:p>
          <a:p>
            <a:pPr algn="r"/>
            <a:r>
              <a:rPr lang="en-US" sz="1600" i="1" dirty="0"/>
              <a:t>l</a:t>
            </a:r>
            <a:r>
              <a:rPr lang="en-US" sz="1600" dirty="0"/>
              <a:t> = 4 (minimum overlap)</a:t>
            </a:r>
          </a:p>
          <a:p>
            <a:pPr algn="r"/>
            <a:r>
              <a:rPr lang="en-US" sz="1600" i="1" dirty="0"/>
              <a:t>k</a:t>
            </a:r>
            <a:r>
              <a:rPr lang="en-US" sz="1600" dirty="0"/>
              <a:t> = 7 (read length)</a:t>
            </a:r>
          </a:p>
        </p:txBody>
      </p:sp>
      <p:sp>
        <p:nvSpPr>
          <p:cNvPr id="7" name="Slide Number Placeholder 6"/>
          <p:cNvSpPr>
            <a:spLocks noGrp="1"/>
          </p:cNvSpPr>
          <p:nvPr>
            <p:ph type="sldNum" sz="quarter" idx="12"/>
          </p:nvPr>
        </p:nvSpPr>
        <p:spPr/>
        <p:txBody>
          <a:bodyPr/>
          <a:lstStyle/>
          <a:p>
            <a:fld id="{9DA039C4-C5F2-1743-BB7A-5D831266C61E}" type="slidenum">
              <a:rPr lang="en-US" smtClean="0"/>
              <a:t>7</a:t>
            </a:fld>
            <a:endParaRPr lang="en-US"/>
          </a:p>
        </p:txBody>
      </p:sp>
    </p:spTree>
    <p:extLst>
      <p:ext uri="{BB962C8B-B14F-4D97-AF65-F5344CB8AC3E}">
        <p14:creationId xmlns:p14="http://schemas.microsoft.com/office/powerpoint/2010/main" val="26969804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descr="Screen Shot 2015-04-19 at 12.15.5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4630" y="5673020"/>
            <a:ext cx="8594213" cy="1016936"/>
          </a:xfrm>
          <a:prstGeom prst="rect">
            <a:avLst/>
          </a:prstGeom>
        </p:spPr>
      </p:pic>
      <p:sp>
        <p:nvSpPr>
          <p:cNvPr id="2" name="Title 1"/>
          <p:cNvSpPr>
            <a:spLocks noGrp="1"/>
          </p:cNvSpPr>
          <p:nvPr>
            <p:ph type="title"/>
          </p:nvPr>
        </p:nvSpPr>
        <p:spPr/>
        <p:txBody>
          <a:bodyPr/>
          <a:lstStyle/>
          <a:p>
            <a:r>
              <a:rPr lang="en-US" dirty="0"/>
              <a:t>Overlap layout consensus (II)</a:t>
            </a:r>
          </a:p>
        </p:txBody>
      </p:sp>
      <p:sp>
        <p:nvSpPr>
          <p:cNvPr id="4" name="Content Placeholder 3"/>
          <p:cNvSpPr>
            <a:spLocks noGrp="1"/>
          </p:cNvSpPr>
          <p:nvPr>
            <p:ph idx="1"/>
          </p:nvPr>
        </p:nvSpPr>
        <p:spPr>
          <a:xfrm>
            <a:off x="344629" y="3974493"/>
            <a:ext cx="6775837" cy="1257907"/>
          </a:xfrm>
        </p:spPr>
        <p:txBody>
          <a:bodyPr>
            <a:normAutofit lnSpcReduction="10000"/>
          </a:bodyPr>
          <a:lstStyle/>
          <a:p>
            <a:pPr lvl="0"/>
            <a:r>
              <a:rPr lang="en-US" dirty="0"/>
              <a:t>Layout (</a:t>
            </a:r>
            <a:r>
              <a:rPr lang="en-US" b="1" dirty="0">
                <a:solidFill>
                  <a:schemeClr val="tx2">
                    <a:lumMod val="75000"/>
                  </a:schemeClr>
                </a:solidFill>
              </a:rPr>
              <a:t>string g</a:t>
            </a:r>
            <a:r>
              <a:rPr lang="en-US" b="1" dirty="0">
                <a:solidFill>
                  <a:srgbClr val="17375E"/>
                </a:solidFill>
              </a:rPr>
              <a:t>raph</a:t>
            </a:r>
            <a:r>
              <a:rPr lang="en-US" dirty="0"/>
              <a:t>)</a:t>
            </a:r>
          </a:p>
          <a:p>
            <a:pPr marL="457200" lvl="0" indent="-457200">
              <a:buFont typeface="+mj-lt"/>
              <a:buAutoNum type="arabicPeriod"/>
            </a:pPr>
            <a:r>
              <a:rPr lang="en-US" dirty="0"/>
              <a:t>to simplify the global overlap graph by removing redundant information (transitive edges)</a:t>
            </a:r>
          </a:p>
        </p:txBody>
      </p:sp>
      <p:sp>
        <p:nvSpPr>
          <p:cNvPr id="3" name="Rectangle 2"/>
          <p:cNvSpPr/>
          <p:nvPr/>
        </p:nvSpPr>
        <p:spPr>
          <a:xfrm>
            <a:off x="361460" y="1045313"/>
            <a:ext cx="2207847" cy="615461"/>
          </a:xfrm>
          <a:prstGeom prst="rect">
            <a:avLst/>
          </a:prstGeom>
          <a:solidFill>
            <a:schemeClr val="accent5">
              <a:lumMod val="20000"/>
              <a:lumOff val="80000"/>
            </a:schemeClr>
          </a:solidFill>
          <a:ln>
            <a:solidFill>
              <a:schemeClr val="accent5">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lumMod val="65000"/>
                    <a:lumOff val="35000"/>
                  </a:schemeClr>
                </a:solidFill>
                <a:latin typeface="Andale Mono"/>
                <a:cs typeface="Andale Mono"/>
              </a:rPr>
              <a:t>Overlap</a:t>
            </a:r>
          </a:p>
        </p:txBody>
      </p:sp>
      <p:sp>
        <p:nvSpPr>
          <p:cNvPr id="5" name="Rectangle 4"/>
          <p:cNvSpPr/>
          <p:nvPr/>
        </p:nvSpPr>
        <p:spPr>
          <a:xfrm>
            <a:off x="361460" y="1990975"/>
            <a:ext cx="2207847" cy="615461"/>
          </a:xfrm>
          <a:prstGeom prst="rect">
            <a:avLst/>
          </a:prstGeom>
          <a:solidFill>
            <a:schemeClr val="accent5">
              <a:lumMod val="20000"/>
              <a:lumOff val="80000"/>
            </a:schemeClr>
          </a:solidFill>
          <a:ln>
            <a:solidFill>
              <a:schemeClr val="accent5">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lumMod val="65000"/>
                    <a:lumOff val="35000"/>
                  </a:schemeClr>
                </a:solidFill>
                <a:latin typeface="Andale Mono"/>
                <a:cs typeface="Andale Mono"/>
              </a:rPr>
              <a:t>Layout</a:t>
            </a:r>
          </a:p>
        </p:txBody>
      </p:sp>
      <p:sp>
        <p:nvSpPr>
          <p:cNvPr id="6" name="Rectangle 5"/>
          <p:cNvSpPr/>
          <p:nvPr/>
        </p:nvSpPr>
        <p:spPr>
          <a:xfrm>
            <a:off x="361460" y="2946406"/>
            <a:ext cx="2207847" cy="615461"/>
          </a:xfrm>
          <a:prstGeom prst="rect">
            <a:avLst/>
          </a:prstGeom>
          <a:solidFill>
            <a:schemeClr val="accent5">
              <a:lumMod val="20000"/>
              <a:lumOff val="80000"/>
            </a:schemeClr>
          </a:solidFill>
          <a:ln>
            <a:solidFill>
              <a:schemeClr val="accent5">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lumMod val="65000"/>
                    <a:lumOff val="35000"/>
                  </a:schemeClr>
                </a:solidFill>
                <a:latin typeface="Andale Mono"/>
                <a:cs typeface="Andale Mono"/>
              </a:rPr>
              <a:t>Consensus</a:t>
            </a:r>
          </a:p>
        </p:txBody>
      </p:sp>
      <p:cxnSp>
        <p:nvCxnSpPr>
          <p:cNvPr id="8" name="Straight Arrow Connector 7"/>
          <p:cNvCxnSpPr>
            <a:stCxn id="3" idx="2"/>
            <a:endCxn id="5" idx="0"/>
          </p:cNvCxnSpPr>
          <p:nvPr/>
        </p:nvCxnSpPr>
        <p:spPr>
          <a:xfrm>
            <a:off x="1465384" y="1660774"/>
            <a:ext cx="0" cy="330201"/>
          </a:xfrm>
          <a:prstGeom prst="straightConnector1">
            <a:avLst/>
          </a:prstGeom>
          <a:ln w="38100" cmpd="sng">
            <a:solidFill>
              <a:srgbClr val="A6A6A6"/>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a:stCxn id="5" idx="2"/>
            <a:endCxn id="6" idx="0"/>
          </p:cNvCxnSpPr>
          <p:nvPr/>
        </p:nvCxnSpPr>
        <p:spPr>
          <a:xfrm>
            <a:off x="1465384" y="2606436"/>
            <a:ext cx="0" cy="339970"/>
          </a:xfrm>
          <a:prstGeom prst="straightConnector1">
            <a:avLst/>
          </a:prstGeom>
          <a:ln w="38100" cmpd="sng">
            <a:solidFill>
              <a:srgbClr val="A6A6A6"/>
            </a:solidFill>
            <a:tailEnd type="arrow"/>
          </a:ln>
          <a:effectLst/>
        </p:spPr>
        <p:style>
          <a:lnRef idx="2">
            <a:schemeClr val="accent1"/>
          </a:lnRef>
          <a:fillRef idx="0">
            <a:schemeClr val="accent1"/>
          </a:fillRef>
          <a:effectRef idx="1">
            <a:schemeClr val="accent1"/>
          </a:effectRef>
          <a:fontRef idx="minor">
            <a:schemeClr val="tx1"/>
          </a:fontRef>
        </p:style>
      </p:cxnSp>
      <p:pic>
        <p:nvPicPr>
          <p:cNvPr id="20" name="Picture 19" descr="Screen Shot 2015-04-19 at 12.05.45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55476" y="0"/>
            <a:ext cx="1936832" cy="5560582"/>
          </a:xfrm>
          <a:prstGeom prst="rect">
            <a:avLst/>
          </a:prstGeom>
        </p:spPr>
      </p:pic>
      <p:sp>
        <p:nvSpPr>
          <p:cNvPr id="14" name="TextBox 13"/>
          <p:cNvSpPr txBox="1"/>
          <p:nvPr/>
        </p:nvSpPr>
        <p:spPr>
          <a:xfrm>
            <a:off x="6619918" y="6497965"/>
            <a:ext cx="2172390" cy="246221"/>
          </a:xfrm>
          <a:prstGeom prst="rect">
            <a:avLst/>
          </a:prstGeom>
          <a:noFill/>
        </p:spPr>
        <p:txBody>
          <a:bodyPr wrap="none" rtlCol="0">
            <a:spAutoFit/>
          </a:bodyPr>
          <a:lstStyle/>
          <a:p>
            <a:r>
              <a:rPr lang="en-US" sz="1000" dirty="0" err="1"/>
              <a:t>langmead-lab.org</a:t>
            </a:r>
            <a:r>
              <a:rPr lang="en-US" sz="1000" dirty="0"/>
              <a:t>/teaching-materials</a:t>
            </a:r>
          </a:p>
        </p:txBody>
      </p:sp>
      <p:sp>
        <p:nvSpPr>
          <p:cNvPr id="21" name="TextBox 20"/>
          <p:cNvSpPr txBox="1"/>
          <p:nvPr/>
        </p:nvSpPr>
        <p:spPr>
          <a:xfrm>
            <a:off x="3028462" y="1944808"/>
            <a:ext cx="3722076" cy="830997"/>
          </a:xfrm>
          <a:prstGeom prst="rect">
            <a:avLst/>
          </a:prstGeom>
          <a:noFill/>
        </p:spPr>
        <p:txBody>
          <a:bodyPr wrap="square" rtlCol="0">
            <a:spAutoFit/>
          </a:bodyPr>
          <a:lstStyle/>
          <a:p>
            <a:r>
              <a:rPr lang="en-US" sz="2400" b="1" dirty="0">
                <a:solidFill>
                  <a:schemeClr val="tx2">
                    <a:lumMod val="75000"/>
                  </a:schemeClr>
                </a:solidFill>
              </a:rPr>
              <a:t>transitive edges</a:t>
            </a:r>
            <a:r>
              <a:rPr lang="en-US" sz="2400" dirty="0"/>
              <a:t>: edges that skip one or more nodes</a:t>
            </a:r>
          </a:p>
        </p:txBody>
      </p:sp>
      <p:sp>
        <p:nvSpPr>
          <p:cNvPr id="7" name="Slide Number Placeholder 6"/>
          <p:cNvSpPr>
            <a:spLocks noGrp="1"/>
          </p:cNvSpPr>
          <p:nvPr>
            <p:ph type="sldNum" sz="quarter" idx="12"/>
          </p:nvPr>
        </p:nvSpPr>
        <p:spPr/>
        <p:txBody>
          <a:bodyPr/>
          <a:lstStyle/>
          <a:p>
            <a:fld id="{9DA039C4-C5F2-1743-BB7A-5D831266C61E}" type="slidenum">
              <a:rPr lang="en-US" smtClean="0"/>
              <a:t>8</a:t>
            </a:fld>
            <a:endParaRPr lang="en-US"/>
          </a:p>
        </p:txBody>
      </p:sp>
    </p:spTree>
    <p:extLst>
      <p:ext uri="{BB962C8B-B14F-4D97-AF65-F5344CB8AC3E}">
        <p14:creationId xmlns:p14="http://schemas.microsoft.com/office/powerpoint/2010/main" val="2237218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7D8BAF-EBEE-1643-B8AF-3269971AFD32}"/>
              </a:ext>
            </a:extLst>
          </p:cNvPr>
          <p:cNvSpPr>
            <a:spLocks noGrp="1"/>
          </p:cNvSpPr>
          <p:nvPr>
            <p:ph type="title"/>
          </p:nvPr>
        </p:nvSpPr>
        <p:spPr/>
        <p:txBody>
          <a:bodyPr>
            <a:normAutofit/>
          </a:bodyPr>
          <a:lstStyle/>
          <a:p>
            <a:r>
              <a:rPr lang="en-US" sz="3200" dirty="0"/>
              <a:t>Simplification of the overlap graph</a:t>
            </a:r>
          </a:p>
        </p:txBody>
      </p:sp>
      <p:sp>
        <p:nvSpPr>
          <p:cNvPr id="4" name="Slide Number Placeholder 3">
            <a:extLst>
              <a:ext uri="{FF2B5EF4-FFF2-40B4-BE49-F238E27FC236}">
                <a16:creationId xmlns:a16="http://schemas.microsoft.com/office/drawing/2014/main" id="{37E9A0CB-9231-A444-A2D8-047E42785B79}"/>
              </a:ext>
            </a:extLst>
          </p:cNvPr>
          <p:cNvSpPr>
            <a:spLocks noGrp="1"/>
          </p:cNvSpPr>
          <p:nvPr>
            <p:ph type="sldNum" sz="quarter" idx="12"/>
          </p:nvPr>
        </p:nvSpPr>
        <p:spPr/>
        <p:txBody>
          <a:bodyPr/>
          <a:lstStyle/>
          <a:p>
            <a:fld id="{9DA039C4-C5F2-1743-BB7A-5D831266C61E}" type="slidenum">
              <a:rPr lang="en-US" smtClean="0"/>
              <a:t>9</a:t>
            </a:fld>
            <a:endParaRPr lang="en-US"/>
          </a:p>
        </p:txBody>
      </p:sp>
      <p:cxnSp>
        <p:nvCxnSpPr>
          <p:cNvPr id="6" name="Straight Connector 5">
            <a:extLst>
              <a:ext uri="{FF2B5EF4-FFF2-40B4-BE49-F238E27FC236}">
                <a16:creationId xmlns:a16="http://schemas.microsoft.com/office/drawing/2014/main" id="{3FB089FD-C127-6A40-9950-4755857A2325}"/>
              </a:ext>
            </a:extLst>
          </p:cNvPr>
          <p:cNvCxnSpPr/>
          <p:nvPr/>
        </p:nvCxnSpPr>
        <p:spPr>
          <a:xfrm>
            <a:off x="3503037" y="1688353"/>
            <a:ext cx="3193774" cy="0"/>
          </a:xfrm>
          <a:prstGeom prst="line">
            <a:avLst/>
          </a:prstGeom>
          <a:ln w="38100">
            <a:solidFill>
              <a:schemeClr val="accent5">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7" name="Straight Connector 6">
            <a:extLst>
              <a:ext uri="{FF2B5EF4-FFF2-40B4-BE49-F238E27FC236}">
                <a16:creationId xmlns:a16="http://schemas.microsoft.com/office/drawing/2014/main" id="{3FBF712C-9D7E-D240-B6BE-3A97AB7A568C}"/>
              </a:ext>
            </a:extLst>
          </p:cNvPr>
          <p:cNvCxnSpPr/>
          <p:nvPr/>
        </p:nvCxnSpPr>
        <p:spPr>
          <a:xfrm>
            <a:off x="4251784" y="2339919"/>
            <a:ext cx="3193774" cy="0"/>
          </a:xfrm>
          <a:prstGeom prst="line">
            <a:avLst/>
          </a:prstGeom>
          <a:ln w="38100">
            <a:solidFill>
              <a:schemeClr val="accent5">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E75ECF42-4F6D-714D-AF87-584022BD1738}"/>
              </a:ext>
            </a:extLst>
          </p:cNvPr>
          <p:cNvCxnSpPr>
            <a:cxnSpLocks/>
          </p:cNvCxnSpPr>
          <p:nvPr/>
        </p:nvCxnSpPr>
        <p:spPr>
          <a:xfrm>
            <a:off x="3960236" y="2014136"/>
            <a:ext cx="1901688" cy="0"/>
          </a:xfrm>
          <a:prstGeom prst="line">
            <a:avLst/>
          </a:prstGeom>
          <a:ln w="38100">
            <a:solidFill>
              <a:schemeClr val="accent5">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2385B792-17D4-834B-8B2E-48C4CF6A3C60}"/>
              </a:ext>
            </a:extLst>
          </p:cNvPr>
          <p:cNvCxnSpPr/>
          <p:nvPr/>
        </p:nvCxnSpPr>
        <p:spPr>
          <a:xfrm>
            <a:off x="5099924" y="2665701"/>
            <a:ext cx="3193774" cy="0"/>
          </a:xfrm>
          <a:prstGeom prst="line">
            <a:avLst/>
          </a:prstGeom>
          <a:ln w="38100">
            <a:solidFill>
              <a:schemeClr val="accent5">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4FD5EBCA-159D-CD41-A7F6-440A99126E97}"/>
              </a:ext>
            </a:extLst>
          </p:cNvPr>
          <p:cNvSpPr txBox="1"/>
          <p:nvPr/>
        </p:nvSpPr>
        <p:spPr>
          <a:xfrm>
            <a:off x="4920679" y="1438362"/>
            <a:ext cx="367408" cy="523220"/>
          </a:xfrm>
          <a:prstGeom prst="rect">
            <a:avLst/>
          </a:prstGeom>
          <a:noFill/>
        </p:spPr>
        <p:txBody>
          <a:bodyPr wrap="none" rtlCol="0">
            <a:spAutoFit/>
          </a:bodyPr>
          <a:lstStyle/>
          <a:p>
            <a:r>
              <a:rPr lang="en-US" sz="2800" dirty="0"/>
              <a:t>1</a:t>
            </a:r>
          </a:p>
        </p:txBody>
      </p:sp>
      <p:sp>
        <p:nvSpPr>
          <p:cNvPr id="33" name="TextBox 32">
            <a:extLst>
              <a:ext uri="{FF2B5EF4-FFF2-40B4-BE49-F238E27FC236}">
                <a16:creationId xmlns:a16="http://schemas.microsoft.com/office/drawing/2014/main" id="{F92565A6-CD14-D940-9AAB-FB09974D4711}"/>
              </a:ext>
            </a:extLst>
          </p:cNvPr>
          <p:cNvSpPr txBox="1"/>
          <p:nvPr/>
        </p:nvSpPr>
        <p:spPr>
          <a:xfrm>
            <a:off x="4679507" y="1726390"/>
            <a:ext cx="367408" cy="523220"/>
          </a:xfrm>
          <a:prstGeom prst="rect">
            <a:avLst/>
          </a:prstGeom>
          <a:noFill/>
        </p:spPr>
        <p:txBody>
          <a:bodyPr wrap="none" rtlCol="0">
            <a:spAutoFit/>
          </a:bodyPr>
          <a:lstStyle/>
          <a:p>
            <a:r>
              <a:rPr lang="en-US" sz="2800" dirty="0"/>
              <a:t>2</a:t>
            </a:r>
          </a:p>
        </p:txBody>
      </p:sp>
      <p:sp>
        <p:nvSpPr>
          <p:cNvPr id="34" name="TextBox 33">
            <a:extLst>
              <a:ext uri="{FF2B5EF4-FFF2-40B4-BE49-F238E27FC236}">
                <a16:creationId xmlns:a16="http://schemas.microsoft.com/office/drawing/2014/main" id="{2ACFAEEF-AEC0-7249-B7ED-44F6F1F66CAA}"/>
              </a:ext>
            </a:extLst>
          </p:cNvPr>
          <p:cNvSpPr txBox="1"/>
          <p:nvPr/>
        </p:nvSpPr>
        <p:spPr>
          <a:xfrm>
            <a:off x="5582482" y="2082470"/>
            <a:ext cx="367408" cy="523220"/>
          </a:xfrm>
          <a:prstGeom prst="rect">
            <a:avLst/>
          </a:prstGeom>
          <a:noFill/>
        </p:spPr>
        <p:txBody>
          <a:bodyPr wrap="none" rtlCol="0">
            <a:spAutoFit/>
          </a:bodyPr>
          <a:lstStyle/>
          <a:p>
            <a:r>
              <a:rPr lang="en-US" sz="2800" dirty="0"/>
              <a:t>3</a:t>
            </a:r>
          </a:p>
        </p:txBody>
      </p:sp>
      <p:sp>
        <p:nvSpPr>
          <p:cNvPr id="35" name="TextBox 34">
            <a:extLst>
              <a:ext uri="{FF2B5EF4-FFF2-40B4-BE49-F238E27FC236}">
                <a16:creationId xmlns:a16="http://schemas.microsoft.com/office/drawing/2014/main" id="{AFBEBF4B-CC24-8D45-9452-DEDC36680AC2}"/>
              </a:ext>
            </a:extLst>
          </p:cNvPr>
          <p:cNvSpPr txBox="1"/>
          <p:nvPr/>
        </p:nvSpPr>
        <p:spPr>
          <a:xfrm>
            <a:off x="6414052" y="2404091"/>
            <a:ext cx="367408" cy="523220"/>
          </a:xfrm>
          <a:prstGeom prst="rect">
            <a:avLst/>
          </a:prstGeom>
          <a:noFill/>
        </p:spPr>
        <p:txBody>
          <a:bodyPr wrap="none" rtlCol="0">
            <a:spAutoFit/>
          </a:bodyPr>
          <a:lstStyle/>
          <a:p>
            <a:r>
              <a:rPr lang="en-US" sz="2800" dirty="0"/>
              <a:t>4</a:t>
            </a:r>
          </a:p>
        </p:txBody>
      </p:sp>
      <p:sp>
        <p:nvSpPr>
          <p:cNvPr id="36" name="TextBox 35">
            <a:extLst>
              <a:ext uri="{FF2B5EF4-FFF2-40B4-BE49-F238E27FC236}">
                <a16:creationId xmlns:a16="http://schemas.microsoft.com/office/drawing/2014/main" id="{6D09C962-A1DE-BB45-A977-2C79444A8DC1}"/>
              </a:ext>
            </a:extLst>
          </p:cNvPr>
          <p:cNvSpPr txBox="1"/>
          <p:nvPr/>
        </p:nvSpPr>
        <p:spPr>
          <a:xfrm>
            <a:off x="275181" y="1838204"/>
            <a:ext cx="2789738" cy="584775"/>
          </a:xfrm>
          <a:prstGeom prst="rect">
            <a:avLst/>
          </a:prstGeom>
          <a:noFill/>
        </p:spPr>
        <p:txBody>
          <a:bodyPr wrap="none" rtlCol="0">
            <a:spAutoFit/>
          </a:bodyPr>
          <a:lstStyle/>
          <a:p>
            <a:r>
              <a:rPr lang="en-US" sz="3200" dirty="0"/>
              <a:t>Read alignment</a:t>
            </a:r>
          </a:p>
        </p:txBody>
      </p:sp>
      <p:grpSp>
        <p:nvGrpSpPr>
          <p:cNvPr id="50" name="Group 49">
            <a:extLst>
              <a:ext uri="{FF2B5EF4-FFF2-40B4-BE49-F238E27FC236}">
                <a16:creationId xmlns:a16="http://schemas.microsoft.com/office/drawing/2014/main" id="{8DD397C0-6734-F942-B735-48DBD6876777}"/>
              </a:ext>
            </a:extLst>
          </p:cNvPr>
          <p:cNvGrpSpPr/>
          <p:nvPr/>
        </p:nvGrpSpPr>
        <p:grpSpPr>
          <a:xfrm>
            <a:off x="239344" y="4740702"/>
            <a:ext cx="8127242" cy="1569660"/>
            <a:chOff x="199588" y="4740702"/>
            <a:chExt cx="8127242" cy="1569660"/>
          </a:xfrm>
        </p:grpSpPr>
        <p:sp>
          <p:nvSpPr>
            <p:cNvPr id="38" name="Rectangle 37">
              <a:extLst>
                <a:ext uri="{FF2B5EF4-FFF2-40B4-BE49-F238E27FC236}">
                  <a16:creationId xmlns:a16="http://schemas.microsoft.com/office/drawing/2014/main" id="{71840DC9-9566-7E47-B3B2-C627885AD65B}"/>
                </a:ext>
              </a:extLst>
            </p:cNvPr>
            <p:cNvSpPr/>
            <p:nvPr/>
          </p:nvSpPr>
          <p:spPr>
            <a:xfrm>
              <a:off x="199588" y="4740702"/>
              <a:ext cx="3303449" cy="1569660"/>
            </a:xfrm>
            <a:prstGeom prst="rect">
              <a:avLst/>
            </a:prstGeom>
          </p:spPr>
          <p:txBody>
            <a:bodyPr wrap="square">
              <a:spAutoFit/>
            </a:bodyPr>
            <a:lstStyle/>
            <a:p>
              <a:r>
                <a:rPr lang="en-US" sz="3200" dirty="0"/>
                <a:t>Simplify graph by removing transitive edges</a:t>
              </a:r>
            </a:p>
          </p:txBody>
        </p:sp>
        <p:sp>
          <p:nvSpPr>
            <p:cNvPr id="39" name="TextBox 38">
              <a:extLst>
                <a:ext uri="{FF2B5EF4-FFF2-40B4-BE49-F238E27FC236}">
                  <a16:creationId xmlns:a16="http://schemas.microsoft.com/office/drawing/2014/main" id="{F8D0EF0A-020D-F24D-A66D-C9931C73FFD5}"/>
                </a:ext>
              </a:extLst>
            </p:cNvPr>
            <p:cNvSpPr txBox="1"/>
            <p:nvPr/>
          </p:nvSpPr>
          <p:spPr>
            <a:xfrm>
              <a:off x="5275631" y="5237245"/>
              <a:ext cx="367408" cy="523220"/>
            </a:xfrm>
            <a:prstGeom prst="rect">
              <a:avLst/>
            </a:prstGeom>
            <a:noFill/>
          </p:spPr>
          <p:txBody>
            <a:bodyPr wrap="none" rtlCol="0">
              <a:spAutoFit/>
            </a:bodyPr>
            <a:lstStyle/>
            <a:p>
              <a:r>
                <a:rPr lang="en-US" sz="2800" dirty="0"/>
                <a:t>2</a:t>
              </a:r>
            </a:p>
          </p:txBody>
        </p:sp>
        <p:sp>
          <p:nvSpPr>
            <p:cNvPr id="40" name="TextBox 39">
              <a:extLst>
                <a:ext uri="{FF2B5EF4-FFF2-40B4-BE49-F238E27FC236}">
                  <a16:creationId xmlns:a16="http://schemas.microsoft.com/office/drawing/2014/main" id="{062CAE07-8630-274F-B9AB-617B18135C2B}"/>
                </a:ext>
              </a:extLst>
            </p:cNvPr>
            <p:cNvSpPr txBox="1"/>
            <p:nvPr/>
          </p:nvSpPr>
          <p:spPr>
            <a:xfrm>
              <a:off x="6617527" y="5232638"/>
              <a:ext cx="367408" cy="523220"/>
            </a:xfrm>
            <a:prstGeom prst="rect">
              <a:avLst/>
            </a:prstGeom>
            <a:noFill/>
          </p:spPr>
          <p:txBody>
            <a:bodyPr wrap="none" rtlCol="0">
              <a:spAutoFit/>
            </a:bodyPr>
            <a:lstStyle/>
            <a:p>
              <a:r>
                <a:rPr lang="en-US" sz="2800" dirty="0"/>
                <a:t>3</a:t>
              </a:r>
            </a:p>
          </p:txBody>
        </p:sp>
        <p:sp>
          <p:nvSpPr>
            <p:cNvPr id="41" name="TextBox 40">
              <a:extLst>
                <a:ext uri="{FF2B5EF4-FFF2-40B4-BE49-F238E27FC236}">
                  <a16:creationId xmlns:a16="http://schemas.microsoft.com/office/drawing/2014/main" id="{EE50510A-C8CD-E649-B975-C7669A8D66AB}"/>
                </a:ext>
              </a:extLst>
            </p:cNvPr>
            <p:cNvSpPr txBox="1"/>
            <p:nvPr/>
          </p:nvSpPr>
          <p:spPr>
            <a:xfrm>
              <a:off x="7959422" y="5232638"/>
              <a:ext cx="367408" cy="523220"/>
            </a:xfrm>
            <a:prstGeom prst="rect">
              <a:avLst/>
            </a:prstGeom>
            <a:noFill/>
          </p:spPr>
          <p:txBody>
            <a:bodyPr wrap="none" rtlCol="0">
              <a:spAutoFit/>
            </a:bodyPr>
            <a:lstStyle/>
            <a:p>
              <a:r>
                <a:rPr lang="en-US" sz="2800" dirty="0"/>
                <a:t>4</a:t>
              </a:r>
            </a:p>
          </p:txBody>
        </p:sp>
        <p:sp>
          <p:nvSpPr>
            <p:cNvPr id="42" name="TextBox 41">
              <a:extLst>
                <a:ext uri="{FF2B5EF4-FFF2-40B4-BE49-F238E27FC236}">
                  <a16:creationId xmlns:a16="http://schemas.microsoft.com/office/drawing/2014/main" id="{28A37296-0796-3B4F-A065-9596817F63FA}"/>
                </a:ext>
              </a:extLst>
            </p:cNvPr>
            <p:cNvSpPr txBox="1"/>
            <p:nvPr/>
          </p:nvSpPr>
          <p:spPr>
            <a:xfrm>
              <a:off x="3933735" y="5237245"/>
              <a:ext cx="367408" cy="523220"/>
            </a:xfrm>
            <a:prstGeom prst="rect">
              <a:avLst/>
            </a:prstGeom>
            <a:noFill/>
          </p:spPr>
          <p:txBody>
            <a:bodyPr wrap="none" rtlCol="0">
              <a:spAutoFit/>
            </a:bodyPr>
            <a:lstStyle/>
            <a:p>
              <a:r>
                <a:rPr lang="en-US" sz="2800" dirty="0"/>
                <a:t>1</a:t>
              </a:r>
            </a:p>
          </p:txBody>
        </p:sp>
        <p:cxnSp>
          <p:nvCxnSpPr>
            <p:cNvPr id="43" name="Straight Connector 42">
              <a:extLst>
                <a:ext uri="{FF2B5EF4-FFF2-40B4-BE49-F238E27FC236}">
                  <a16:creationId xmlns:a16="http://schemas.microsoft.com/office/drawing/2014/main" id="{6E5EC085-4AE8-0E4E-B8EE-0FE6FF2B78BD}"/>
                </a:ext>
              </a:extLst>
            </p:cNvPr>
            <p:cNvCxnSpPr>
              <a:cxnSpLocks/>
            </p:cNvCxnSpPr>
            <p:nvPr/>
          </p:nvCxnSpPr>
          <p:spPr>
            <a:xfrm>
              <a:off x="4339637" y="5494248"/>
              <a:ext cx="897498" cy="4607"/>
            </a:xfrm>
            <a:prstGeom prst="line">
              <a:avLst/>
            </a:prstGeom>
            <a:ln w="38100">
              <a:solidFill>
                <a:schemeClr val="accent6">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44" name="Straight Connector 43">
              <a:extLst>
                <a:ext uri="{FF2B5EF4-FFF2-40B4-BE49-F238E27FC236}">
                  <a16:creationId xmlns:a16="http://schemas.microsoft.com/office/drawing/2014/main" id="{6B6E5106-D9E7-B341-884A-979FAD18954D}"/>
                </a:ext>
              </a:extLst>
            </p:cNvPr>
            <p:cNvCxnSpPr>
              <a:cxnSpLocks/>
            </p:cNvCxnSpPr>
            <p:nvPr/>
          </p:nvCxnSpPr>
          <p:spPr>
            <a:xfrm>
              <a:off x="5669543" y="5494248"/>
              <a:ext cx="897498" cy="4607"/>
            </a:xfrm>
            <a:prstGeom prst="line">
              <a:avLst/>
            </a:prstGeom>
            <a:ln w="38100">
              <a:solidFill>
                <a:schemeClr val="accent6">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45" name="Straight Connector 44">
              <a:extLst>
                <a:ext uri="{FF2B5EF4-FFF2-40B4-BE49-F238E27FC236}">
                  <a16:creationId xmlns:a16="http://schemas.microsoft.com/office/drawing/2014/main" id="{6A899CA7-7401-8F42-8E78-534D7E227A7A}"/>
                </a:ext>
              </a:extLst>
            </p:cNvPr>
            <p:cNvCxnSpPr>
              <a:cxnSpLocks/>
            </p:cNvCxnSpPr>
            <p:nvPr/>
          </p:nvCxnSpPr>
          <p:spPr>
            <a:xfrm>
              <a:off x="7030279" y="5494248"/>
              <a:ext cx="897498" cy="4607"/>
            </a:xfrm>
            <a:prstGeom prst="line">
              <a:avLst/>
            </a:prstGeom>
            <a:ln w="38100">
              <a:solidFill>
                <a:schemeClr val="accent6">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3" name="Group 2">
            <a:extLst>
              <a:ext uri="{FF2B5EF4-FFF2-40B4-BE49-F238E27FC236}">
                <a16:creationId xmlns:a16="http://schemas.microsoft.com/office/drawing/2014/main" id="{80538461-4479-2A43-9DBA-9905D236A09E}"/>
              </a:ext>
            </a:extLst>
          </p:cNvPr>
          <p:cNvGrpSpPr/>
          <p:nvPr/>
        </p:nvGrpSpPr>
        <p:grpSpPr>
          <a:xfrm>
            <a:off x="248677" y="3416805"/>
            <a:ext cx="8045021" cy="648786"/>
            <a:chOff x="248677" y="3416805"/>
            <a:chExt cx="8045021" cy="648786"/>
          </a:xfrm>
        </p:grpSpPr>
        <p:grpSp>
          <p:nvGrpSpPr>
            <p:cNvPr id="49" name="Group 48">
              <a:extLst>
                <a:ext uri="{FF2B5EF4-FFF2-40B4-BE49-F238E27FC236}">
                  <a16:creationId xmlns:a16="http://schemas.microsoft.com/office/drawing/2014/main" id="{76800980-66ED-0E4F-911C-7A4FEA9E8CFC}"/>
                </a:ext>
              </a:extLst>
            </p:cNvPr>
            <p:cNvGrpSpPr/>
            <p:nvPr/>
          </p:nvGrpSpPr>
          <p:grpSpPr>
            <a:xfrm>
              <a:off x="248677" y="3423716"/>
              <a:ext cx="8045021" cy="641875"/>
              <a:chOff x="248677" y="3423716"/>
              <a:chExt cx="8045021" cy="641875"/>
            </a:xfrm>
          </p:grpSpPr>
          <p:sp>
            <p:nvSpPr>
              <p:cNvPr id="14" name="TextBox 13">
                <a:extLst>
                  <a:ext uri="{FF2B5EF4-FFF2-40B4-BE49-F238E27FC236}">
                    <a16:creationId xmlns:a16="http://schemas.microsoft.com/office/drawing/2014/main" id="{3736D5F6-072C-BD48-A8F4-DD18369D1492}"/>
                  </a:ext>
                </a:extLst>
              </p:cNvPr>
              <p:cNvSpPr txBox="1"/>
              <p:nvPr/>
            </p:nvSpPr>
            <p:spPr>
              <a:xfrm>
                <a:off x="5242499" y="3428323"/>
                <a:ext cx="367408" cy="523220"/>
              </a:xfrm>
              <a:prstGeom prst="rect">
                <a:avLst/>
              </a:prstGeom>
              <a:noFill/>
            </p:spPr>
            <p:txBody>
              <a:bodyPr wrap="none" rtlCol="0">
                <a:spAutoFit/>
              </a:bodyPr>
              <a:lstStyle/>
              <a:p>
                <a:r>
                  <a:rPr lang="en-US" sz="2800" dirty="0"/>
                  <a:t>2</a:t>
                </a:r>
              </a:p>
            </p:txBody>
          </p:sp>
          <p:sp>
            <p:nvSpPr>
              <p:cNvPr id="15" name="TextBox 14">
                <a:extLst>
                  <a:ext uri="{FF2B5EF4-FFF2-40B4-BE49-F238E27FC236}">
                    <a16:creationId xmlns:a16="http://schemas.microsoft.com/office/drawing/2014/main" id="{0EA9DE89-3310-434A-8F80-097A9376068C}"/>
                  </a:ext>
                </a:extLst>
              </p:cNvPr>
              <p:cNvSpPr txBox="1"/>
              <p:nvPr/>
            </p:nvSpPr>
            <p:spPr>
              <a:xfrm>
                <a:off x="6584395" y="3423716"/>
                <a:ext cx="367408" cy="523220"/>
              </a:xfrm>
              <a:prstGeom prst="rect">
                <a:avLst/>
              </a:prstGeom>
              <a:noFill/>
            </p:spPr>
            <p:txBody>
              <a:bodyPr wrap="none" rtlCol="0">
                <a:spAutoFit/>
              </a:bodyPr>
              <a:lstStyle/>
              <a:p>
                <a:r>
                  <a:rPr lang="en-US" sz="2800" dirty="0"/>
                  <a:t>3</a:t>
                </a:r>
              </a:p>
            </p:txBody>
          </p:sp>
          <p:sp>
            <p:nvSpPr>
              <p:cNvPr id="16" name="TextBox 15">
                <a:extLst>
                  <a:ext uri="{FF2B5EF4-FFF2-40B4-BE49-F238E27FC236}">
                    <a16:creationId xmlns:a16="http://schemas.microsoft.com/office/drawing/2014/main" id="{693A2DE7-3FB4-434B-BDB5-05B0CE802DE3}"/>
                  </a:ext>
                </a:extLst>
              </p:cNvPr>
              <p:cNvSpPr txBox="1"/>
              <p:nvPr/>
            </p:nvSpPr>
            <p:spPr>
              <a:xfrm>
                <a:off x="7926290" y="3423716"/>
                <a:ext cx="367408" cy="523220"/>
              </a:xfrm>
              <a:prstGeom prst="rect">
                <a:avLst/>
              </a:prstGeom>
              <a:noFill/>
            </p:spPr>
            <p:txBody>
              <a:bodyPr wrap="none" rtlCol="0">
                <a:spAutoFit/>
              </a:bodyPr>
              <a:lstStyle/>
              <a:p>
                <a:r>
                  <a:rPr lang="en-US" sz="2800" dirty="0"/>
                  <a:t>4</a:t>
                </a:r>
              </a:p>
            </p:txBody>
          </p:sp>
          <p:sp>
            <p:nvSpPr>
              <p:cNvPr id="17" name="TextBox 16">
                <a:extLst>
                  <a:ext uri="{FF2B5EF4-FFF2-40B4-BE49-F238E27FC236}">
                    <a16:creationId xmlns:a16="http://schemas.microsoft.com/office/drawing/2014/main" id="{0F8EA928-5935-A14F-B13A-0EEF80347F27}"/>
                  </a:ext>
                </a:extLst>
              </p:cNvPr>
              <p:cNvSpPr txBox="1"/>
              <p:nvPr/>
            </p:nvSpPr>
            <p:spPr>
              <a:xfrm>
                <a:off x="3900603" y="3428323"/>
                <a:ext cx="367408" cy="523220"/>
              </a:xfrm>
              <a:prstGeom prst="rect">
                <a:avLst/>
              </a:prstGeom>
              <a:noFill/>
            </p:spPr>
            <p:txBody>
              <a:bodyPr wrap="none" rtlCol="0">
                <a:spAutoFit/>
              </a:bodyPr>
              <a:lstStyle/>
              <a:p>
                <a:r>
                  <a:rPr lang="en-US" sz="2800" dirty="0"/>
                  <a:t>1</a:t>
                </a:r>
              </a:p>
            </p:txBody>
          </p:sp>
          <p:cxnSp>
            <p:nvCxnSpPr>
              <p:cNvPr id="18" name="Straight Connector 17">
                <a:extLst>
                  <a:ext uri="{FF2B5EF4-FFF2-40B4-BE49-F238E27FC236}">
                    <a16:creationId xmlns:a16="http://schemas.microsoft.com/office/drawing/2014/main" id="{1B2EEF90-3FFF-E740-98AE-5B47D2A2C56A}"/>
                  </a:ext>
                </a:extLst>
              </p:cNvPr>
              <p:cNvCxnSpPr>
                <a:cxnSpLocks/>
              </p:cNvCxnSpPr>
              <p:nvPr/>
            </p:nvCxnSpPr>
            <p:spPr>
              <a:xfrm>
                <a:off x="4306505" y="3685326"/>
                <a:ext cx="897498" cy="4607"/>
              </a:xfrm>
              <a:prstGeom prst="line">
                <a:avLst/>
              </a:prstGeom>
              <a:ln w="38100">
                <a:solidFill>
                  <a:schemeClr val="accent6">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B3293112-0098-D746-98E4-CFB73FA57E95}"/>
                  </a:ext>
                </a:extLst>
              </p:cNvPr>
              <p:cNvCxnSpPr>
                <a:cxnSpLocks/>
              </p:cNvCxnSpPr>
              <p:nvPr/>
            </p:nvCxnSpPr>
            <p:spPr>
              <a:xfrm>
                <a:off x="5636411" y="3685326"/>
                <a:ext cx="897498" cy="4607"/>
              </a:xfrm>
              <a:prstGeom prst="line">
                <a:avLst/>
              </a:prstGeom>
              <a:ln w="38100">
                <a:solidFill>
                  <a:schemeClr val="accent6">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B51FC4E5-D4B3-6040-93BC-07E1EE5864B7}"/>
                  </a:ext>
                </a:extLst>
              </p:cNvPr>
              <p:cNvCxnSpPr>
                <a:cxnSpLocks/>
              </p:cNvCxnSpPr>
              <p:nvPr/>
            </p:nvCxnSpPr>
            <p:spPr>
              <a:xfrm>
                <a:off x="6997147" y="3685326"/>
                <a:ext cx="897498" cy="4607"/>
              </a:xfrm>
              <a:prstGeom prst="line">
                <a:avLst/>
              </a:prstGeom>
              <a:ln w="38100">
                <a:solidFill>
                  <a:schemeClr val="accent6">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24" name="Curved Connector 23">
                <a:extLst>
                  <a:ext uri="{FF2B5EF4-FFF2-40B4-BE49-F238E27FC236}">
                    <a16:creationId xmlns:a16="http://schemas.microsoft.com/office/drawing/2014/main" id="{9F7BD7A2-83A8-3E47-BE09-190FF9E90DED}"/>
                  </a:ext>
                </a:extLst>
              </p:cNvPr>
              <p:cNvCxnSpPr>
                <a:cxnSpLocks/>
                <a:stCxn id="17" idx="2"/>
                <a:endCxn id="15" idx="2"/>
              </p:cNvCxnSpPr>
              <p:nvPr/>
            </p:nvCxnSpPr>
            <p:spPr>
              <a:xfrm rot="5400000" flipH="1" flipV="1">
                <a:off x="5423899" y="2607344"/>
                <a:ext cx="4607" cy="2683792"/>
              </a:xfrm>
              <a:prstGeom prst="curvedConnector3">
                <a:avLst>
                  <a:gd name="adj1" fmla="val -4962014"/>
                </a:avLst>
              </a:prstGeom>
              <a:ln w="38100">
                <a:solidFill>
                  <a:schemeClr val="accent6">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25" name="Curved Connector 24">
                <a:extLst>
                  <a:ext uri="{FF2B5EF4-FFF2-40B4-BE49-F238E27FC236}">
                    <a16:creationId xmlns:a16="http://schemas.microsoft.com/office/drawing/2014/main" id="{92AD8C6A-6D74-8440-B0BB-99E3664D2667}"/>
                  </a:ext>
                </a:extLst>
              </p:cNvPr>
              <p:cNvCxnSpPr>
                <a:cxnSpLocks/>
                <a:stCxn id="14" idx="2"/>
                <a:endCxn id="16" idx="2"/>
              </p:cNvCxnSpPr>
              <p:nvPr/>
            </p:nvCxnSpPr>
            <p:spPr>
              <a:xfrm rot="5400000" flipH="1" flipV="1">
                <a:off x="6765794" y="2607344"/>
                <a:ext cx="4607" cy="2683791"/>
              </a:xfrm>
              <a:prstGeom prst="curvedConnector3">
                <a:avLst>
                  <a:gd name="adj1" fmla="val -10427415"/>
                </a:avLst>
              </a:prstGeom>
              <a:ln w="38100">
                <a:solidFill>
                  <a:schemeClr val="accent6">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30" name="Curved Connector 29">
                <a:extLst>
                  <a:ext uri="{FF2B5EF4-FFF2-40B4-BE49-F238E27FC236}">
                    <a16:creationId xmlns:a16="http://schemas.microsoft.com/office/drawing/2014/main" id="{1C675359-9793-BB48-91B3-ADD2F34534CC}"/>
                  </a:ext>
                </a:extLst>
              </p:cNvPr>
              <p:cNvCxnSpPr>
                <a:cxnSpLocks/>
                <a:stCxn id="14" idx="0"/>
                <a:endCxn id="16" idx="0"/>
              </p:cNvCxnSpPr>
              <p:nvPr/>
            </p:nvCxnSpPr>
            <p:spPr>
              <a:xfrm rot="5400000" flipH="1" flipV="1">
                <a:off x="6765795" y="2084125"/>
                <a:ext cx="4607" cy="2683791"/>
              </a:xfrm>
              <a:prstGeom prst="curvedConnector3">
                <a:avLst>
                  <a:gd name="adj1" fmla="val 5062014"/>
                </a:avLst>
              </a:prstGeom>
              <a:ln w="38100">
                <a:solidFill>
                  <a:schemeClr val="accent6">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37" name="TextBox 36">
                <a:extLst>
                  <a:ext uri="{FF2B5EF4-FFF2-40B4-BE49-F238E27FC236}">
                    <a16:creationId xmlns:a16="http://schemas.microsoft.com/office/drawing/2014/main" id="{16B62C22-C13D-4B44-A071-7DF404A22CA4}"/>
                  </a:ext>
                </a:extLst>
              </p:cNvPr>
              <p:cNvSpPr txBox="1"/>
              <p:nvPr/>
            </p:nvSpPr>
            <p:spPr>
              <a:xfrm>
                <a:off x="248677" y="3480816"/>
                <a:ext cx="2544671" cy="584775"/>
              </a:xfrm>
              <a:prstGeom prst="rect">
                <a:avLst/>
              </a:prstGeom>
              <a:noFill/>
            </p:spPr>
            <p:txBody>
              <a:bodyPr wrap="none" rtlCol="0">
                <a:spAutoFit/>
              </a:bodyPr>
              <a:lstStyle/>
              <a:p>
                <a:r>
                  <a:rPr lang="en-US" sz="3200" dirty="0"/>
                  <a:t>Overlap graph</a:t>
                </a:r>
              </a:p>
            </p:txBody>
          </p:sp>
        </p:grpSp>
        <p:cxnSp>
          <p:nvCxnSpPr>
            <p:cNvPr id="46" name="Curved Connector 45">
              <a:extLst>
                <a:ext uri="{FF2B5EF4-FFF2-40B4-BE49-F238E27FC236}">
                  <a16:creationId xmlns:a16="http://schemas.microsoft.com/office/drawing/2014/main" id="{4795FA05-4D6D-3743-9A81-4B454694DA6F}"/>
                </a:ext>
              </a:extLst>
            </p:cNvPr>
            <p:cNvCxnSpPr>
              <a:cxnSpLocks/>
            </p:cNvCxnSpPr>
            <p:nvPr/>
          </p:nvCxnSpPr>
          <p:spPr>
            <a:xfrm rot="5400000" flipH="1" flipV="1">
              <a:off x="5423898" y="2077213"/>
              <a:ext cx="4607" cy="2683791"/>
            </a:xfrm>
            <a:prstGeom prst="curvedConnector3">
              <a:avLst>
                <a:gd name="adj1" fmla="val 5062014"/>
              </a:avLst>
            </a:prstGeom>
            <a:ln w="38100">
              <a:solidFill>
                <a:schemeClr val="accent6">
                  <a:lumMod val="75000"/>
                </a:schemeClr>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504575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42473</TotalTime>
  <Words>3670</Words>
  <Application>Microsoft Macintosh PowerPoint</Application>
  <PresentationFormat>On-screen Show (4:3)</PresentationFormat>
  <Paragraphs>860</Paragraphs>
  <Slides>69</Slides>
  <Notes>10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69</vt:i4>
      </vt:variant>
    </vt:vector>
  </HeadingPairs>
  <TitlesOfParts>
    <vt:vector size="79" baseType="lpstr">
      <vt:lpstr>source-serif-pro</vt:lpstr>
      <vt:lpstr>Andale Mono</vt:lpstr>
      <vt:lpstr>Arial</vt:lpstr>
      <vt:lpstr>Bradley Hand Bold</vt:lpstr>
      <vt:lpstr>Calibri</vt:lpstr>
      <vt:lpstr>Calibri Light</vt:lpstr>
      <vt:lpstr>Courier</vt:lpstr>
      <vt:lpstr>Helvetica</vt:lpstr>
      <vt:lpstr>Optima</vt:lpstr>
      <vt:lpstr>Office Theme</vt:lpstr>
      <vt:lpstr>Genome assembly   Bioinformatics Applications (PLPTH813)</vt:lpstr>
      <vt:lpstr>Outline</vt:lpstr>
      <vt:lpstr>Whole genome shotgun (WGS) sequencing</vt:lpstr>
      <vt:lpstr>Complexity of genome assembly</vt:lpstr>
      <vt:lpstr>Genome assembly</vt:lpstr>
      <vt:lpstr>Assembly algorithms</vt:lpstr>
      <vt:lpstr>Overlap layout consensus (I)</vt:lpstr>
      <vt:lpstr>Overlap layout consensus (II)</vt:lpstr>
      <vt:lpstr>Simplification of the overlap graph</vt:lpstr>
      <vt:lpstr>Overlap layout consensus (III)</vt:lpstr>
      <vt:lpstr>Overlap layout consensus (IV)</vt:lpstr>
      <vt:lpstr>OLC drawbacks</vt:lpstr>
      <vt:lpstr>De Bruijn graph – k-mer</vt:lpstr>
      <vt:lpstr>Problem: list all unique K-mers (k=4)</vt:lpstr>
      <vt:lpstr>De Bruijn graph - assembly</vt:lpstr>
      <vt:lpstr>de Bruijn algorithm</vt:lpstr>
      <vt:lpstr>Before the lecture …</vt:lpstr>
      <vt:lpstr>Sequencing errors complicate assemblies</vt:lpstr>
      <vt:lpstr>Error identification</vt:lpstr>
      <vt:lpstr>Error identification</vt:lpstr>
      <vt:lpstr>Error correction</vt:lpstr>
      <vt:lpstr>Repeats</vt:lpstr>
      <vt:lpstr>Unresolved repeats produce gaps</vt:lpstr>
      <vt:lpstr>Some strategies to resolve repeats</vt:lpstr>
      <vt:lpstr>Gaps due to other reasons</vt:lpstr>
      <vt:lpstr>Hi-C: the method to quantify physical interactions between all possible pairs of genomic regions simultaneously</vt:lpstr>
      <vt:lpstr>Chicago + Dovetail Hi-C</vt:lpstr>
      <vt:lpstr>HiC scaffolds contigs into pseudochromosomes</vt:lpstr>
      <vt:lpstr>BioNano – library preparation</vt:lpstr>
      <vt:lpstr>BioNano – running on Saphyr</vt:lpstr>
      <vt:lpstr>BioNano – image analysis and assembly of molecular data</vt:lpstr>
      <vt:lpstr>BioNano scaffolding</vt:lpstr>
      <vt:lpstr>Assembly statistics – N50</vt:lpstr>
      <vt:lpstr>Assembly statistics – N50</vt:lpstr>
      <vt:lpstr>Assembly statistics – L50</vt:lpstr>
      <vt:lpstr>An example to determine N50</vt:lpstr>
      <vt:lpstr>Assembly statistics – NG50</vt:lpstr>
      <vt:lpstr>An example to determine N50 and NG50</vt:lpstr>
      <vt:lpstr>Software for short-read assemblies</vt:lpstr>
      <vt:lpstr>PacBio for genome assembly</vt:lpstr>
      <vt:lpstr>PowerPoint Presentation</vt:lpstr>
      <vt:lpstr>Long-read assemblers</vt:lpstr>
      <vt:lpstr>Canu - read correction</vt:lpstr>
      <vt:lpstr>Canu - read trimming</vt:lpstr>
      <vt:lpstr>Canu - assembly (consensus and contigs)</vt:lpstr>
      <vt:lpstr>Contig polishing</vt:lpstr>
      <vt:lpstr>PowerPoint Presentation</vt:lpstr>
      <vt:lpstr>Assembly meets long HiFi PacBio reads</vt:lpstr>
      <vt:lpstr>Haplotype-resolved de novo assembly (Phased assembly using hifiasm)</vt:lpstr>
      <vt:lpstr>PowerPoint Presentation</vt:lpstr>
      <vt:lpstr>Assemblies are hypotheses</vt:lpstr>
      <vt:lpstr>Assembly evaluation</vt:lpstr>
      <vt:lpstr>Outline</vt:lpstr>
      <vt:lpstr>Gene annotation of eukaryotic genomes</vt:lpstr>
      <vt:lpstr>Gene prediction approaches</vt:lpstr>
      <vt:lpstr>Hidden Markov Model (HMM)</vt:lpstr>
      <vt:lpstr>Exon-intron structure</vt:lpstr>
      <vt:lpstr>Generalized Hidden Markov Model (GHMM)</vt:lpstr>
      <vt:lpstr>Evidence-driven approaches</vt:lpstr>
      <vt:lpstr>evidence and limitations</vt:lpstr>
      <vt:lpstr>ab initio prediction + evidence</vt:lpstr>
      <vt:lpstr>Question?</vt:lpstr>
      <vt:lpstr>Universal single-copy genes for assessments of genome assemblies and gene annotation</vt:lpstr>
      <vt:lpstr>Evaluation with BUSCO</vt:lpstr>
      <vt:lpstr>Outline</vt:lpstr>
      <vt:lpstr>Case 2: Maize genome assembly with Nanopore MinION sequencing</vt:lpstr>
      <vt:lpstr>Assembly strategy</vt:lpstr>
      <vt:lpstr>Circos plot to display genomic contents</vt:lpstr>
      <vt:lpstr>Citations</vt:lpstr>
    </vt:vector>
  </TitlesOfParts>
  <Company>Kansas State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analysis  Bioinformatics Applications (PLPTH613)</dc:title>
  <dc:creator>Sanzhen Liu</dc:creator>
  <cp:lastModifiedBy>Sanzhen Liu</cp:lastModifiedBy>
  <cp:revision>284</cp:revision>
  <dcterms:created xsi:type="dcterms:W3CDTF">2014-12-15T18:58:14Z</dcterms:created>
  <dcterms:modified xsi:type="dcterms:W3CDTF">2023-03-30T16:08:59Z</dcterms:modified>
</cp:coreProperties>
</file>